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1" r:id="rId3"/>
    <p:sldId id="339" r:id="rId4"/>
    <p:sldId id="340" r:id="rId5"/>
    <p:sldId id="341" r:id="rId6"/>
    <p:sldId id="535" r:id="rId7"/>
    <p:sldId id="536" r:id="rId8"/>
    <p:sldId id="537" r:id="rId9"/>
    <p:sldId id="346" r:id="rId10"/>
    <p:sldId id="542" r:id="rId11"/>
    <p:sldId id="541" r:id="rId12"/>
    <p:sldId id="347" r:id="rId13"/>
    <p:sldId id="538" r:id="rId14"/>
    <p:sldId id="539" r:id="rId15"/>
    <p:sldId id="540" r:id="rId16"/>
    <p:sldId id="329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Шабашева" initials="МШ" lastIdx="1" clrIdx="0">
    <p:extLst>
      <p:ext uri="{19B8F6BF-5375-455C-9EA6-DF929625EA0E}">
        <p15:presenceInfo xmlns:p15="http://schemas.microsoft.com/office/powerpoint/2012/main" userId="S-1-5-21-2647213626-4288480700-604780856-2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C19"/>
    <a:srgbClr val="6D2D19"/>
    <a:srgbClr val="703016"/>
    <a:srgbClr val="DDB893"/>
    <a:srgbClr val="5E2716"/>
    <a:srgbClr val="FFFFFF"/>
    <a:srgbClr val="B4AEA8"/>
    <a:srgbClr val="663300"/>
    <a:srgbClr val="71291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 autoAdjust="0"/>
    <p:restoredTop sz="94253" autoAdjust="0"/>
  </p:normalViewPr>
  <p:slideViewPr>
    <p:cSldViewPr>
      <p:cViewPr varScale="1">
        <p:scale>
          <a:sx n="106" d="100"/>
          <a:sy n="106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74473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2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47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1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6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9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426050" y="6416767"/>
            <a:ext cx="380190" cy="380190"/>
          </a:xfrm>
          <a:prstGeom prst="ellipse">
            <a:avLst/>
          </a:prstGeom>
          <a:solidFill>
            <a:srgbClr val="F7F2E5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209" y="316936"/>
            <a:ext cx="1160644" cy="33436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2009013" y="325609"/>
            <a:ext cx="502329" cy="107398"/>
          </a:xfrm>
          <a:prstGeom prst="rect">
            <a:avLst/>
          </a:pr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977057" y="1122833"/>
            <a:ext cx="8247972" cy="2388605"/>
          </a:xfrm>
          <a:prstGeom prst="rect">
            <a:avLst/>
          </a:prstGeom>
        </p:spPr>
        <p:txBody>
          <a:bodyPr lIns="41492" tIns="41492" rIns="41492" bIns="41492" anchor="b"/>
          <a:lstStyle>
            <a:lvl1pPr algn="ctr" defTabSz="914771">
              <a:defRPr sz="58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2462232" y="3603551"/>
            <a:ext cx="7277623" cy="1656460"/>
          </a:xfrm>
          <a:prstGeom prst="rect">
            <a:avLst/>
          </a:prstGeom>
        </p:spPr>
        <p:txBody>
          <a:bodyPr lIns="41492" tIns="41492" rIns="41492" bIns="41492"/>
          <a:lstStyle>
            <a:lvl1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1pPr>
            <a:lvl2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2pPr>
            <a:lvl3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3pPr>
            <a:lvl4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4pPr>
            <a:lvl5pPr marL="0" indent="0" algn="ctr" defTabSz="914771">
              <a:spcBef>
                <a:spcPts val="900"/>
              </a:spcBef>
              <a:buSzTx/>
              <a:buFontTx/>
              <a:buNone/>
              <a:defRPr sz="2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0501700" y="6469007"/>
            <a:ext cx="228888" cy="222687"/>
          </a:xfrm>
          <a:prstGeom prst="rect">
            <a:avLst/>
          </a:prstGeom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s://apps.apple.com/ru/app/%D0%BC%D0%BE%D0%B9-%D0%BD%D0%B0%D0%BB%D0%BE%D0%B3/id1437518854?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7E6C5-2F05-466E-B976-48C7D263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44" y="578904"/>
            <a:ext cx="4406856" cy="1844127"/>
          </a:xfrm>
          <a:prstGeom prst="rect">
            <a:avLst/>
          </a:prstGeom>
        </p:spPr>
      </p:pic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0535001" y="6469007"/>
            <a:ext cx="162288" cy="2226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492" tIns="41492" rIns="41492" bIns="41492" anchor="t"/>
          <a:lstStyle>
            <a:lvl1pPr algn="ctr" defTabSz="414937">
              <a:defRPr sz="1000">
                <a:solidFill>
                  <a:srgbClr val="562212"/>
                </a:solidFill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125" name="image2.png"/>
          <p:cNvPicPr>
            <a:picLocks noChangeAspect="1"/>
          </p:cNvPicPr>
          <p:nvPr/>
        </p:nvPicPr>
        <p:blipFill>
          <a:blip r:embed="rId3" cstate="print"/>
          <a:srcRect t="29635" r="25088"/>
          <a:stretch>
            <a:fillRect/>
          </a:stretch>
        </p:blipFill>
        <p:spPr>
          <a:xfrm>
            <a:off x="6425409" y="-103759"/>
            <a:ext cx="6030904" cy="566311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8477484">
            <a:off x="430675" y="4452901"/>
            <a:ext cx="3445682" cy="414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0" h="20151" extrusionOk="0">
                <a:moveTo>
                  <a:pt x="0" y="1916"/>
                </a:moveTo>
                <a:cubicBezTo>
                  <a:pt x="5728" y="-1449"/>
                  <a:pt x="13609" y="-266"/>
                  <a:pt x="17605" y="4557"/>
                </a:cubicBezTo>
                <a:cubicBezTo>
                  <a:pt x="21600" y="9381"/>
                  <a:pt x="20196" y="16019"/>
                  <a:pt x="14468" y="19383"/>
                </a:cubicBezTo>
                <a:cubicBezTo>
                  <a:pt x="13982" y="19669"/>
                  <a:pt x="13472" y="19925"/>
                  <a:pt x="12943" y="20151"/>
                </a:cubicBezTo>
                <a:lnTo>
                  <a:pt x="11118" y="17113"/>
                </a:lnTo>
                <a:cubicBezTo>
                  <a:pt x="15356" y="15307"/>
                  <a:pt x="17054" y="10949"/>
                  <a:pt x="14909" y="7379"/>
                </a:cubicBezTo>
                <a:cubicBezTo>
                  <a:pt x="12765" y="3809"/>
                  <a:pt x="7589" y="2379"/>
                  <a:pt x="3351" y="4186"/>
                </a:cubicBezTo>
                <a:cubicBezTo>
                  <a:pt x="2991" y="4339"/>
                  <a:pt x="2644" y="4514"/>
                  <a:pt x="2313" y="4708"/>
                </a:cubicBezTo>
                <a:close/>
              </a:path>
            </a:pathLst>
          </a:custGeom>
          <a:solidFill>
            <a:srgbClr val="EDD8C2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1032872">
            <a:off x="9385310" y="5633284"/>
            <a:ext cx="2244872" cy="1786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936" extrusionOk="0">
                <a:moveTo>
                  <a:pt x="18151" y="0"/>
                </a:moveTo>
                <a:cubicBezTo>
                  <a:pt x="21436" y="5576"/>
                  <a:pt x="20471" y="13414"/>
                  <a:pt x="15997" y="17507"/>
                </a:cubicBezTo>
                <a:cubicBezTo>
                  <a:pt x="11523" y="21600"/>
                  <a:pt x="5233" y="20398"/>
                  <a:pt x="1948" y="14822"/>
                </a:cubicBezTo>
                <a:cubicBezTo>
                  <a:pt x="516" y="12392"/>
                  <a:pt x="-164" y="9399"/>
                  <a:pt x="33" y="6393"/>
                </a:cubicBezTo>
                <a:lnTo>
                  <a:pt x="3142" y="6709"/>
                </a:lnTo>
                <a:cubicBezTo>
                  <a:pt x="2831" y="11463"/>
                  <a:pt x="5671" y="15631"/>
                  <a:pt x="9486" y="16019"/>
                </a:cubicBezTo>
                <a:cubicBezTo>
                  <a:pt x="13301" y="16407"/>
                  <a:pt x="16646" y="12867"/>
                  <a:pt x="16957" y="8113"/>
                </a:cubicBezTo>
                <a:cubicBezTo>
                  <a:pt x="17093" y="6041"/>
                  <a:pt x="16624" y="3977"/>
                  <a:pt x="15637" y="2300"/>
                </a:cubicBezTo>
                <a:close/>
              </a:path>
            </a:pathLst>
          </a:custGeom>
          <a:solidFill>
            <a:srgbClr val="ED5338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200"/>
            </a:pPr>
            <a:endParaRPr/>
          </a:p>
        </p:txBody>
      </p:sp>
      <p:pic>
        <p:nvPicPr>
          <p:cNvPr id="128" name="imag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1" y="-2117011"/>
            <a:ext cx="4248472" cy="424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886110" y="285006"/>
            <a:ext cx="737930" cy="198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335908" y="6429439"/>
            <a:ext cx="513911" cy="3446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97452" y="1870789"/>
            <a:ext cx="10009112" cy="3240360"/>
          </a:xfrm>
          <a:prstGeom prst="rect">
            <a:avLst/>
          </a:prstGeom>
          <a:noFill/>
          <a:ln w="12700">
            <a:miter lim="400000"/>
          </a:ln>
        </p:spPr>
        <p:txBody>
          <a:bodyPr lIns="41492" tIns="41492" rIns="41492" bIns="41492" anchor="ctr"/>
          <a:lstStyle/>
          <a:p>
            <a:pPr defTabSz="414937">
              <a:defRPr sz="1600">
                <a:solidFill>
                  <a:srgbClr val="FFFFFF"/>
                </a:solidFill>
              </a:defRPr>
            </a:pPr>
            <a:r>
              <a:rPr lang="ru-RU" sz="6000" b="1" dirty="0">
                <a:solidFill>
                  <a:srgbClr val="663300"/>
                </a:solidFill>
                <a:latin typeface="Albertus Medium" pitchFamily="34" charset="0"/>
              </a:rPr>
              <a:t>Приложение для самозанятых «Мой налог»: </a:t>
            </a:r>
          </a:p>
          <a:p>
            <a:pPr defTabSz="414937">
              <a:defRPr sz="1600">
                <a:solidFill>
                  <a:srgbClr val="FFFFFF"/>
                </a:solidFill>
              </a:defRPr>
            </a:pPr>
            <a:endParaRPr lang="ru-RU" sz="4000" b="1" dirty="0">
              <a:solidFill>
                <a:srgbClr val="663300"/>
              </a:solidFill>
              <a:latin typeface="Albertus Medium" pitchFamily="34" charset="0"/>
            </a:endParaRPr>
          </a:p>
          <a:p>
            <a:pPr defTabSz="414937">
              <a:defRPr sz="1600">
                <a:solidFill>
                  <a:srgbClr val="FFFFFF"/>
                </a:solidFill>
              </a:defRPr>
            </a:pPr>
            <a:r>
              <a:rPr lang="ru-RU" sz="4400" b="1" dirty="0">
                <a:solidFill>
                  <a:srgbClr val="663300"/>
                </a:solidFill>
                <a:latin typeface="Albertus Medium" pitchFamily="34" charset="0"/>
              </a:rPr>
              <a:t>пошаговая инструкция</a:t>
            </a:r>
          </a:p>
        </p:txBody>
      </p:sp>
      <p:sp>
        <p:nvSpPr>
          <p:cNvPr id="138" name="Shape 138"/>
          <p:cNvSpPr/>
          <p:nvPr/>
        </p:nvSpPr>
        <p:spPr>
          <a:xfrm>
            <a:off x="2063552" y="3645024"/>
            <a:ext cx="6589007" cy="3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2" tIns="41492" rIns="41492" bIns="41492">
            <a:spAutoFit/>
          </a:bodyPr>
          <a:lstStyle/>
          <a:p>
            <a:pPr defTabSz="414937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9356013" y="233187"/>
            <a:ext cx="1392273" cy="477146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/>
          </a:ln>
        </p:spPr>
        <p:txBody>
          <a:bodyPr lIns="41492" tIns="41492" rIns="41492" bIns="41492" anchor="ctr"/>
          <a:lstStyle/>
          <a:p>
            <a:pPr algn="ctr" defTabSz="414937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9055" y="116632"/>
            <a:ext cx="7123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b="1" i="0" dirty="0">
              <a:solidFill>
                <a:srgbClr val="5D2C19"/>
              </a:solidFill>
              <a:effectLst/>
              <a:latin typeface="Open Sans"/>
            </a:endParaRPr>
          </a:p>
          <a:p>
            <a:endParaRPr lang="ru-RU" sz="16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5620683">
            <a:off x="9901219" y="528586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43323" y="575942"/>
            <a:ext cx="648072" cy="652742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6ED62-DC57-456D-B0EA-36946B409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2065"/>
            <a:ext cx="4392488" cy="183811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EBF25A9-B349-45C3-B9AE-82F83C70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76" y="4511284"/>
            <a:ext cx="8247972" cy="2206571"/>
          </a:xfrm>
        </p:spPr>
        <p:txBody>
          <a:bodyPr>
            <a:normAutofit fontScale="90000"/>
          </a:bodyPr>
          <a:lstStyle/>
          <a:p>
            <a:r>
              <a:rPr lang="ru-RU" sz="3100" b="1" i="0" u="sng" cap="all" dirty="0">
                <a:solidFill>
                  <a:srgbClr val="5D2C19"/>
                </a:solidFill>
                <a:effectLst/>
                <a:latin typeface="Conv_PFDINTEXTCONDPRO-BOLD"/>
              </a:rPr>
              <a:t>КАК ПОЛЬЗОВАТЬСЯ ПРИЛОЖЕНИЕМ «МОЙ НАЛОГ»</a:t>
            </a:r>
            <a:br>
              <a:rPr lang="ru-RU" sz="2000" b="1" i="0" cap="all" dirty="0">
                <a:solidFill>
                  <a:srgbClr val="005CAA"/>
                </a:solidFill>
                <a:effectLst/>
                <a:latin typeface="Conv_PFDINTEXTCONDPRO-BOLD"/>
              </a:rPr>
            </a:br>
            <a:br>
              <a:rPr lang="ru-RU" sz="2000" b="1" i="0" cap="all" dirty="0">
                <a:solidFill>
                  <a:srgbClr val="005CAA"/>
                </a:solidFill>
                <a:effectLst/>
                <a:latin typeface="Conv_PFDINTEXTCONDPRO-BOLD"/>
              </a:rPr>
            </a:br>
            <a:br>
              <a:rPr lang="ru-RU" sz="2000" b="1" i="0" cap="all" dirty="0">
                <a:solidFill>
                  <a:srgbClr val="005CAA"/>
                </a:solidFill>
                <a:effectLst/>
                <a:latin typeface="Conv_PFDINTEXTCONDPRO-BOLD"/>
              </a:rPr>
            </a:br>
            <a:r>
              <a:rPr lang="ru-RU" sz="2000" b="0" i="0" dirty="0">
                <a:solidFill>
                  <a:srgbClr val="5D2C19"/>
                </a:solidFill>
                <a:effectLst/>
                <a:latin typeface="Open Sans"/>
              </a:rPr>
              <a:t>Это приложение — основной инструмент для взаимодействия плательщиков налога на профессиональный доход (самозанятого)                           и налоговой инспекции. Оно заменяет кассу и отчетность.                                          </a:t>
            </a:r>
            <a:r>
              <a:rPr lang="ru-RU" sz="2000" b="0" i="0" u="sng" dirty="0">
                <a:solidFill>
                  <a:srgbClr val="5D2C19"/>
                </a:solidFill>
                <a:effectLst/>
                <a:latin typeface="Open Sans"/>
              </a:rPr>
              <a:t>С помощью приложения можно сформировать чек, проверить начисления налогов и узнать о сроках уплаты.</a:t>
            </a:r>
            <a:br>
              <a:rPr lang="ru-RU" sz="2000" b="0" i="0" u="sng" dirty="0">
                <a:solidFill>
                  <a:srgbClr val="5D2C19"/>
                </a:solidFill>
                <a:effectLst/>
                <a:latin typeface="Open Sans"/>
              </a:rPr>
            </a:br>
            <a:br>
              <a:rPr lang="ru-RU" sz="2000" b="0" i="0" dirty="0">
                <a:solidFill>
                  <a:srgbClr val="5D2C19"/>
                </a:solidFill>
                <a:effectLst/>
                <a:latin typeface="Open Sans"/>
              </a:rPr>
            </a:br>
            <a:r>
              <a:rPr lang="ru-RU" sz="2000" b="0" i="0" dirty="0">
                <a:solidFill>
                  <a:srgbClr val="5D2C19"/>
                </a:solidFill>
                <a:effectLst/>
                <a:latin typeface="Open Sans"/>
              </a:rPr>
              <a:t>Приложение работает </a:t>
            </a:r>
            <a:r>
              <a:rPr lang="ru-RU" sz="2000" b="1" i="0" dirty="0">
                <a:solidFill>
                  <a:srgbClr val="5D2C19"/>
                </a:solidFill>
                <a:effectLst/>
                <a:latin typeface="Open Sans"/>
              </a:rPr>
              <a:t>бесплатно</a:t>
            </a:r>
            <a:r>
              <a:rPr lang="ru-RU" sz="2000" b="0" i="0" dirty="0">
                <a:solidFill>
                  <a:srgbClr val="5D2C19"/>
                </a:solidFill>
                <a:effectLst/>
                <a:latin typeface="Open Sans"/>
              </a:rPr>
              <a:t> — с телефона и планшета. На компьютере все то же самое работает в веб-кабинете самозанятого.</a:t>
            </a:r>
            <a:br>
              <a:rPr lang="ru-RU" sz="2000" b="0" i="0" dirty="0">
                <a:solidFill>
                  <a:srgbClr val="405965"/>
                </a:solidFill>
                <a:effectLst/>
                <a:latin typeface="Open Sans"/>
              </a:rPr>
            </a:br>
            <a:br>
              <a:rPr lang="ru-RU" sz="6000" b="1" i="0" u="sng" cap="all" dirty="0">
                <a:solidFill>
                  <a:srgbClr val="5D2C19"/>
                </a:solidFill>
                <a:effectLst/>
                <a:latin typeface="Conv_PFDINTEXTCONDPRO-BOLD"/>
              </a:rPr>
            </a:br>
            <a:endParaRPr lang="ru-RU" dirty="0"/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EDC26C52-99EB-463E-B56B-86157781B816}"/>
              </a:ext>
            </a:extLst>
          </p:cNvPr>
          <p:cNvSpPr/>
          <p:nvPr/>
        </p:nvSpPr>
        <p:spPr>
          <a:xfrm rot="20966286">
            <a:off x="9799843" y="-1118803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1E7B6E42-9E6A-4CA6-B56F-ADFD7712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2289" y="152065"/>
            <a:ext cx="1429888" cy="563065"/>
          </a:xfrm>
          <a:prstGeom prst="rect">
            <a:avLst/>
          </a:prstGeom>
          <a:noFill/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868783-A5B0-461A-A060-E4DDF6C92C96}"/>
              </a:ext>
            </a:extLst>
          </p:cNvPr>
          <p:cNvGrpSpPr/>
          <p:nvPr/>
        </p:nvGrpSpPr>
        <p:grpSpPr>
          <a:xfrm>
            <a:off x="9875832" y="2953234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439C801-62C6-40CD-ABA8-12F5157A7086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5FFD562-EB98-4E31-9C94-3E4DA79E425C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ABFDB9B-ECC7-4169-86C6-3C478D441369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04C32C2-1D9E-4646-B42A-3933854B6EB3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492D4982-4815-4CB5-894F-B524B3690F94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FCCF944-DF86-4552-8D42-2443CADEF4FD}"/>
              </a:ext>
            </a:extLst>
          </p:cNvPr>
          <p:cNvGrpSpPr/>
          <p:nvPr/>
        </p:nvGrpSpPr>
        <p:grpSpPr>
          <a:xfrm>
            <a:off x="10903457" y="418730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EAB25D0-238E-4489-9DB9-6BF15036A626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138E117-574F-4DE4-B20F-07C9ECFAEE5C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ACE7118E-9D2A-4484-BB06-25CD90A5AAFE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8DD8DE6-3427-4CFE-A507-8DA19CB82118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900B23A-886A-42C4-B781-819016184A22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07650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04E5CF-5E02-4914-9FB3-17A594DE3BDB}"/>
              </a:ext>
            </a:extLst>
          </p:cNvPr>
          <p:cNvSpPr/>
          <p:nvPr/>
        </p:nvSpPr>
        <p:spPr>
          <a:xfrm>
            <a:off x="3372625" y="2816888"/>
            <a:ext cx="2292041" cy="392448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7" name="Рисунок 46" descr="Рисунок 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388" y="13297"/>
            <a:ext cx="1765612" cy="2060849"/>
          </a:xfrm>
          <a:prstGeom prst="rect">
            <a:avLst/>
          </a:prstGeom>
          <a:solidFill>
            <a:srgbClr val="DDB893">
              <a:alpha val="2000"/>
            </a:srgbClr>
          </a:solidFill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109A52-19FB-43F5-92D1-36001B4AAFAB}"/>
              </a:ext>
            </a:extLst>
          </p:cNvPr>
          <p:cNvSpPr/>
          <p:nvPr/>
        </p:nvSpPr>
        <p:spPr>
          <a:xfrm>
            <a:off x="6333107" y="2798481"/>
            <a:ext cx="2268000" cy="3924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54" y="1117756"/>
            <a:ext cx="10585176" cy="3330460"/>
          </a:xfrm>
        </p:spPr>
        <p:txBody>
          <a:bodyPr>
            <a:noAutofit/>
          </a:bodyPr>
          <a:lstStyle/>
          <a:p>
            <a:pPr algn="l"/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r>
              <a:rPr lang="ru-RU" sz="1800" b="1" i="0" dirty="0">
                <a:solidFill>
                  <a:srgbClr val="5D2C19"/>
                </a:solidFill>
                <a:effectLst/>
                <a:latin typeface="Open Sans"/>
              </a:rPr>
              <a:t>Узнайте номер телефона или электронную почту покупателя</a:t>
            </a:r>
            <a:b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</a:br>
            <a:b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</a:br>
            <a: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  <a:t>Укажите, какую сумму и за что вы получили. Наименование товара или услуги может быть любым, на ваше усмотрение. Но оно должно соответствовать реально оказанной услуге или проданному товару.</a:t>
            </a:r>
            <a:b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</a:br>
            <a: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  <a:t>Выберите плательщика — физическое или юридическое лицо. Это повлияет на ставку налога. Если продажа юрлицу или ИП, нужен их ИНН. На сумму в чеке будет начислен налог. Это происходит автоматически: считать и сдавать отчеты не нужно.</a:t>
            </a:r>
            <a:br>
              <a:rPr lang="ru-RU" sz="1600" b="0" i="0" dirty="0">
                <a:solidFill>
                  <a:srgbClr val="5D2C19"/>
                </a:solidFill>
                <a:effectLst/>
                <a:latin typeface="Open Sans"/>
              </a:rPr>
            </a:br>
            <a:br>
              <a:rPr lang="ru-RU" sz="16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dirty="0">
                <a:solidFill>
                  <a:srgbClr val="131414"/>
                </a:solidFill>
              </a:rPr>
            </a:br>
            <a:endParaRPr lang="ru-RU" sz="2500" b="1" spc="-25" dirty="0">
              <a:solidFill>
                <a:srgbClr val="663300"/>
              </a:solidFill>
              <a:latin typeface="Corbe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9055" y="116632"/>
            <a:ext cx="712312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sng" cap="all" dirty="0">
                <a:solidFill>
                  <a:srgbClr val="5D2C19"/>
                </a:solidFill>
                <a:effectLst/>
                <a:latin typeface="Conv_PFDINTEXTCONDPRO-BOLD"/>
              </a:rPr>
              <a:t>ФОРМИРУЙТЕ И ОТПРАВЛЯЙТЕ КЛИЕНТАМ ЧЕКИ</a:t>
            </a:r>
          </a:p>
          <a:p>
            <a:pPr algn="l"/>
            <a:endParaRPr lang="ru-RU" b="1" i="0" dirty="0">
              <a:solidFill>
                <a:srgbClr val="5D2C19"/>
              </a:solidFill>
              <a:effectLst/>
              <a:latin typeface="Open Sans"/>
            </a:endParaRPr>
          </a:p>
          <a:p>
            <a:endParaRPr lang="ru-RU" sz="16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5620683">
            <a:off x="10017706" y="485610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52870" y="2164146"/>
            <a:ext cx="648072" cy="652742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6ED62-DC57-456D-B0EA-36946B409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3297"/>
            <a:ext cx="2369719" cy="991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703E1-1450-4AE0-948E-6028D4D7F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91" y="2878305"/>
            <a:ext cx="2088232" cy="3801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49D30-1392-48DD-B1EE-9264543B5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90" y="2969758"/>
            <a:ext cx="2099146" cy="37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16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/>
          <p:cNvSpPr/>
          <p:nvPr/>
        </p:nvSpPr>
        <p:spPr>
          <a:xfrm rot="20966286">
            <a:off x="10521394" y="-1696676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1D5C36-21AB-4FD0-A77A-F86BE2350A79}"/>
              </a:ext>
            </a:extLst>
          </p:cNvPr>
          <p:cNvSpPr/>
          <p:nvPr/>
        </p:nvSpPr>
        <p:spPr>
          <a:xfrm>
            <a:off x="7568334" y="332656"/>
            <a:ext cx="2912883" cy="6300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412776"/>
            <a:ext cx="10585176" cy="4608512"/>
          </a:xfrm>
        </p:spPr>
        <p:txBody>
          <a:bodyPr>
            <a:noAutofit/>
          </a:bodyPr>
          <a:lstStyle/>
          <a:p>
            <a:pPr marL="124460" marR="2777490" algn="just">
              <a:lnSpc>
                <a:spcPct val="125800"/>
              </a:lnSpc>
              <a:spcBef>
                <a:spcPts val="95"/>
              </a:spcBef>
            </a:pP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dirty="0">
                <a:solidFill>
                  <a:srgbClr val="131414"/>
                </a:solidFill>
              </a:rPr>
            </a:br>
            <a:endParaRPr lang="ru-RU" sz="2500" b="1" spc="-25" dirty="0">
              <a:solidFill>
                <a:srgbClr val="663300"/>
              </a:solidFill>
              <a:latin typeface="Corbe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626" y="1611481"/>
            <a:ext cx="701344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sng" cap="all" dirty="0">
                <a:solidFill>
                  <a:srgbClr val="703016"/>
                </a:solidFill>
                <a:effectLst/>
                <a:latin typeface="Conv_PFDINTEXTCONDPRO-BOLD"/>
              </a:rPr>
              <a:t>КОНТРОЛИРУЙТЕ ДОХОДЫ, НАЧИСЛЕНИЯ И ЗАДОЛЖЕННОСТЬ</a:t>
            </a:r>
          </a:p>
          <a:p>
            <a:pPr algn="l"/>
            <a:endParaRPr lang="ru-RU" b="1" dirty="0">
              <a:solidFill>
                <a:srgbClr val="703016"/>
              </a:solidFill>
              <a:latin typeface="Open Sans"/>
            </a:endParaRPr>
          </a:p>
          <a:p>
            <a:pPr algn="l"/>
            <a:r>
              <a:rPr lang="ru-RU" sz="1700" b="1" i="0" dirty="0">
                <a:solidFill>
                  <a:srgbClr val="703016"/>
                </a:solidFill>
                <a:effectLst/>
                <a:latin typeface="Open Sans"/>
              </a:rPr>
              <a:t>В приложении есть все важные цифры, отчеты и уведомления</a:t>
            </a:r>
            <a:endParaRPr lang="ru-RU" sz="17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endParaRPr lang="ru-RU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Можно посмотреть все выставленные чеки за любой период.                      Также отображаются предварительно начисленные суммы налога —             за ними можно следить в течение месяца. Когда налог будет начислен,                      в приложении появится напоминание о сроке уплаты.                                   Если не заплатить налог до </a:t>
            </a:r>
            <a:r>
              <a:rPr lang="ru-RU" sz="1600" b="1" i="0" dirty="0">
                <a:solidFill>
                  <a:srgbClr val="703016"/>
                </a:solidFill>
                <a:effectLst/>
                <a:latin typeface="Open Sans"/>
              </a:rPr>
              <a:t>25 числа </a:t>
            </a:r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следующего месяца,                                 он превратится в задолженность. Об этом тоже появится уведомление в приложении. После срока уплаты оплачивать налог придется уже           с учетом пени.</a:t>
            </a: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922909" y="3834457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2" name="Овал 11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-385184" y="5562165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Арка 24"/>
          <p:cNvSpPr/>
          <p:nvPr/>
        </p:nvSpPr>
        <p:spPr>
          <a:xfrm rot="5930233">
            <a:off x="10616970" y="4929852"/>
            <a:ext cx="3150058" cy="319098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CD32E-AD74-479E-9CF5-D939E4844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6020"/>
            <a:ext cx="3096344" cy="1295719"/>
          </a:xfrm>
          <a:prstGeom prst="rect">
            <a:avLst/>
          </a:prstGeom>
        </p:spPr>
      </p:pic>
      <p:pic>
        <p:nvPicPr>
          <p:cNvPr id="4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92F882FD-3C07-4F9E-A856-83D01397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7592" y="81571"/>
            <a:ext cx="1204784" cy="47442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D26E5-FD5C-4158-83B6-EA7B562F7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16" y="361244"/>
            <a:ext cx="2833518" cy="62208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7DF4D0-4E03-4594-8FD6-57761DBF75D5}"/>
              </a:ext>
            </a:extLst>
          </p:cNvPr>
          <p:cNvSpPr/>
          <p:nvPr/>
        </p:nvSpPr>
        <p:spPr>
          <a:xfrm>
            <a:off x="7568334" y="332656"/>
            <a:ext cx="2912883" cy="6300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51" y="1097217"/>
            <a:ext cx="10585176" cy="4608512"/>
          </a:xfrm>
        </p:spPr>
        <p:txBody>
          <a:bodyPr>
            <a:noAutofit/>
          </a:bodyPr>
          <a:lstStyle/>
          <a:p>
            <a:pPr marL="124460" marR="2777490" algn="just">
              <a:lnSpc>
                <a:spcPct val="125800"/>
              </a:lnSpc>
              <a:spcBef>
                <a:spcPts val="95"/>
              </a:spcBef>
            </a:pP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dirty="0">
                <a:solidFill>
                  <a:srgbClr val="131414"/>
                </a:solidFill>
              </a:rPr>
            </a:br>
            <a:endParaRPr lang="ru-RU" sz="2500" b="1" spc="-25" dirty="0">
              <a:solidFill>
                <a:srgbClr val="663300"/>
              </a:solidFill>
              <a:latin typeface="Corbe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626" y="1611481"/>
            <a:ext cx="701344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sng" cap="all" dirty="0">
                <a:solidFill>
                  <a:srgbClr val="703016"/>
                </a:solidFill>
                <a:effectLst/>
                <a:latin typeface="Conv_PFDINTEXTCONDPRO-BOLD"/>
              </a:rPr>
              <a:t>ПЛАТИТЕ НАЛОГ С КАРТЫ ИЛИ ПО КВИТАНЦИИ</a:t>
            </a:r>
          </a:p>
          <a:p>
            <a:pPr algn="just"/>
            <a:endParaRPr lang="ru-RU" b="1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b="1" i="0" dirty="0">
                <a:solidFill>
                  <a:srgbClr val="703016"/>
                </a:solidFill>
                <a:effectLst/>
                <a:latin typeface="Open Sans"/>
              </a:rPr>
              <a:t>Карту можно привязать для быстрой и удобной оплаты налога.</a:t>
            </a:r>
            <a:endParaRPr lang="ru-RU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Платить налог можно частями или всю сумму сразу. Главное, чтобы начисленная сумма была уплачена не позднее </a:t>
            </a:r>
            <a:r>
              <a:rPr lang="ru-RU" sz="1600" b="1" i="0" dirty="0">
                <a:solidFill>
                  <a:srgbClr val="703016"/>
                </a:solidFill>
                <a:effectLst/>
                <a:latin typeface="Open Sans"/>
              </a:rPr>
              <a:t>25 числа</a:t>
            </a:r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 следующего месяца. В приложении есть возможность привязки банковской карты для быстрой и удобной оплаты. После привязки вам будет доступна функция </a:t>
            </a:r>
            <a:r>
              <a:rPr lang="ru-RU" sz="1600" b="0" i="0" dirty="0" err="1">
                <a:solidFill>
                  <a:srgbClr val="703016"/>
                </a:solidFill>
                <a:effectLst/>
                <a:latin typeface="Open Sans"/>
              </a:rPr>
              <a:t>автоплатежа</a:t>
            </a:r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. Сумма налога будет списываться с привязанной банковской карты в автоматическом режиме. Если хотите платить                   по квитанции, сформируйте платежный документ, перешлите его,              куда удобно, или сохраните, чтобы потом заплатить.</a:t>
            </a: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20966286">
            <a:off x="10468541" y="-176876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958489" y="3949015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2" name="Овал 11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-163164" y="5871267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Арка 24"/>
          <p:cNvSpPr/>
          <p:nvPr/>
        </p:nvSpPr>
        <p:spPr>
          <a:xfrm rot="5930233">
            <a:off x="10616970" y="4945981"/>
            <a:ext cx="3150058" cy="319098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CD32E-AD74-479E-9CF5-D939E4844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8103"/>
            <a:ext cx="2825263" cy="1182280"/>
          </a:xfrm>
          <a:prstGeom prst="rect">
            <a:avLst/>
          </a:prstGeom>
        </p:spPr>
      </p:pic>
      <p:pic>
        <p:nvPicPr>
          <p:cNvPr id="4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92F882FD-3C07-4F9E-A856-83D01397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2521" y="40357"/>
            <a:ext cx="1204784" cy="474423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D42C6D-C5A6-4C24-B555-445C4A45D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92" y="423838"/>
            <a:ext cx="2825263" cy="6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276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4DCB62-215D-4BA3-8860-0D02E69192B3}"/>
              </a:ext>
            </a:extLst>
          </p:cNvPr>
          <p:cNvSpPr/>
          <p:nvPr/>
        </p:nvSpPr>
        <p:spPr>
          <a:xfrm>
            <a:off x="7811811" y="72856"/>
            <a:ext cx="2486841" cy="6732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-75532" y="5942526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412776"/>
            <a:ext cx="10585176" cy="4608512"/>
          </a:xfrm>
        </p:spPr>
        <p:txBody>
          <a:bodyPr>
            <a:noAutofit/>
          </a:bodyPr>
          <a:lstStyle/>
          <a:p>
            <a:pPr marL="124460" marR="2777490" algn="just">
              <a:lnSpc>
                <a:spcPct val="125800"/>
              </a:lnSpc>
              <a:spcBef>
                <a:spcPts val="95"/>
              </a:spcBef>
            </a:pP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dirty="0">
                <a:solidFill>
                  <a:srgbClr val="131414"/>
                </a:solidFill>
              </a:rPr>
            </a:br>
            <a:endParaRPr lang="ru-RU" sz="2500" b="1" spc="-25" dirty="0">
              <a:solidFill>
                <a:srgbClr val="663300"/>
              </a:solidFill>
              <a:latin typeface="Corbe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599" y="1373029"/>
            <a:ext cx="70134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sng" cap="all" dirty="0">
                <a:solidFill>
                  <a:srgbClr val="703016"/>
                </a:solidFill>
                <a:effectLst/>
                <a:latin typeface="Conv_PFDINTEXTCONDPRO-BOLD"/>
              </a:rPr>
              <a:t>ПОДТВЕРЖДАЙТЕ ДОХОДЫ И РЕГИСТРАЦИЮ</a:t>
            </a:r>
          </a:p>
          <a:p>
            <a:pPr algn="l"/>
            <a:endParaRPr lang="ru-RU" sz="1600" b="1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703016"/>
                </a:solidFill>
                <a:effectLst/>
                <a:latin typeface="Open Sans"/>
              </a:rPr>
              <a:t>Справки формируются в приложении</a:t>
            </a:r>
            <a:endParaRPr lang="ru-RU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Налогоплательщики налога на профессиональный доход могут подтверждать свои доходы при получении кредита или оформлении пособий. В приложении формируются два вида справок: </a:t>
            </a:r>
          </a:p>
          <a:p>
            <a:pPr algn="just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о регистрации в качестве самозанятого; </a:t>
            </a:r>
            <a:endParaRPr lang="ru-RU" sz="1600" dirty="0">
              <a:solidFill>
                <a:srgbClr val="703016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16"/>
                </a:solidFill>
                <a:latin typeface="Open Sans"/>
              </a:rPr>
              <a:t>о </a:t>
            </a:r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доходах за любой период.</a:t>
            </a:r>
          </a:p>
          <a:p>
            <a:pPr algn="just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Справку можно отправить на электронную почту в ту организацию, которая попросила предоставить такой документ. </a:t>
            </a:r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20966286">
            <a:off x="10373437" y="-133956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867885" y="393305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2" name="Овал 11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Арка 24"/>
          <p:cNvSpPr/>
          <p:nvPr/>
        </p:nvSpPr>
        <p:spPr>
          <a:xfrm rot="5930233">
            <a:off x="10459088" y="4848764"/>
            <a:ext cx="3150058" cy="319098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CD32E-AD74-479E-9CF5-D939E4844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8103"/>
            <a:ext cx="2825263" cy="1182280"/>
          </a:xfrm>
          <a:prstGeom prst="rect">
            <a:avLst/>
          </a:prstGeom>
        </p:spPr>
      </p:pic>
      <p:pic>
        <p:nvPicPr>
          <p:cNvPr id="4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92F882FD-3C07-4F9E-A856-83D01397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9363" y="47501"/>
            <a:ext cx="1204784" cy="47442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2BA0F2-5A4E-4B05-B2FB-28863FD4B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68" y="98008"/>
            <a:ext cx="1918672" cy="66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94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/>
          <p:cNvSpPr/>
          <p:nvPr/>
        </p:nvSpPr>
        <p:spPr>
          <a:xfrm rot="20966286">
            <a:off x="10423235" y="-176876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F33D9D-72E3-4163-AAA2-58FAEE5AF470}"/>
              </a:ext>
            </a:extLst>
          </p:cNvPr>
          <p:cNvSpPr/>
          <p:nvPr/>
        </p:nvSpPr>
        <p:spPr>
          <a:xfrm>
            <a:off x="7843075" y="846124"/>
            <a:ext cx="2912883" cy="5832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55" y="1489074"/>
            <a:ext cx="10585176" cy="4608512"/>
          </a:xfrm>
        </p:spPr>
        <p:txBody>
          <a:bodyPr>
            <a:noAutofit/>
          </a:bodyPr>
          <a:lstStyle/>
          <a:p>
            <a:pPr marL="124460" marR="2777490" algn="just">
              <a:lnSpc>
                <a:spcPct val="125800"/>
              </a:lnSpc>
              <a:spcBef>
                <a:spcPts val="95"/>
              </a:spcBef>
            </a:pP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spc="-5" dirty="0"/>
            </a:br>
            <a:br>
              <a:rPr lang="ru-RU" sz="2800" dirty="0">
                <a:solidFill>
                  <a:srgbClr val="131414"/>
                </a:solidFill>
              </a:rPr>
            </a:br>
            <a:endParaRPr lang="ru-RU" sz="2500" b="1" spc="-25" dirty="0">
              <a:solidFill>
                <a:srgbClr val="663300"/>
              </a:solidFill>
              <a:latin typeface="Corbe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9144" y="1692144"/>
            <a:ext cx="72630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u="sng" cap="all" dirty="0">
                <a:solidFill>
                  <a:srgbClr val="703016"/>
                </a:solidFill>
                <a:effectLst/>
                <a:latin typeface="Conv_PFDINTEXTCONDPRO-BOLD"/>
              </a:rPr>
              <a:t>ПРЕКРАТИТЕ РЕГИСТРАЦИЮ В ЛЮБОЕ ВРЕМЯ</a:t>
            </a:r>
          </a:p>
          <a:p>
            <a:pPr algn="l"/>
            <a:endParaRPr lang="ru-RU" sz="1600" b="1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r>
              <a:rPr lang="ru-RU" b="1" i="0" dirty="0">
                <a:solidFill>
                  <a:srgbClr val="703016"/>
                </a:solidFill>
                <a:effectLst/>
                <a:latin typeface="Open Sans"/>
              </a:rPr>
              <a:t>Подать заявление можно через приложение</a:t>
            </a:r>
            <a:endParaRPr lang="ru-RU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l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Если вы больше не хотите быть плательщиком налога                                         на профессиональный доход (самозанятым), просто сообщите об этом через приложение. Регистрацию прекратят, а начислений больше                       не будет. При снятии с учета выберите подходящую причину. Больше ничего делать не нужно. Не забудьте заплатить налоги, которые                       вам начислили за период работы. При снятии с учета, задолженность все равно нужно погасить.</a:t>
            </a:r>
          </a:p>
          <a:p>
            <a:pPr algn="just"/>
            <a:endParaRPr lang="ru-RU" sz="1600" b="0" i="0" dirty="0">
              <a:solidFill>
                <a:srgbClr val="703016"/>
              </a:solidFill>
              <a:effectLst/>
              <a:latin typeface="Open Sans"/>
            </a:endParaRPr>
          </a:p>
          <a:p>
            <a:pPr algn="just"/>
            <a:r>
              <a:rPr lang="ru-RU" sz="1600" b="0" i="0" dirty="0">
                <a:solidFill>
                  <a:srgbClr val="703016"/>
                </a:solidFill>
                <a:effectLst/>
                <a:latin typeface="Open Sans"/>
              </a:rPr>
              <a:t>В любое время можно заново зарегистрироваться и платить налог                        в качестве самозанятого. Процедура регистрации будет такой же, как и                 в первый раз.</a:t>
            </a: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987216" y="429309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2" name="Овал 11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-274405" y="5733256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Арка 24"/>
          <p:cNvSpPr/>
          <p:nvPr/>
        </p:nvSpPr>
        <p:spPr>
          <a:xfrm rot="5930233">
            <a:off x="10875995" y="5262507"/>
            <a:ext cx="3150058" cy="319098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CD32E-AD74-479E-9CF5-D939E4844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8102"/>
            <a:ext cx="3096344" cy="1295719"/>
          </a:xfrm>
          <a:prstGeom prst="rect">
            <a:avLst/>
          </a:prstGeom>
        </p:spPr>
      </p:pic>
      <p:pic>
        <p:nvPicPr>
          <p:cNvPr id="4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92F882FD-3C07-4F9E-A856-83D01397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216" y="88081"/>
            <a:ext cx="1204784" cy="474423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E26095-DF5C-4D12-B234-D75990A54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93" y="988188"/>
            <a:ext cx="2803151" cy="52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32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63.jpeg" descr="Artboard 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600363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439" y="2705726"/>
            <a:ext cx="742786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rgbClr val="5D3F21"/>
                </a:solidFill>
                <a:latin typeface="Arial Black" pitchFamily="34" charset="0"/>
              </a:rPr>
              <a:t>Спасибо за внимание!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400" dirty="0">
              <a:solidFill>
                <a:srgbClr val="5D3F2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480" y="3717032"/>
            <a:ext cx="9145016" cy="237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spc="-70" dirty="0">
                <a:latin typeface="Circe Bold" pitchFamily="34" charset="-52"/>
                <a:cs typeface="Circe"/>
              </a:rPr>
              <a:t>г.</a:t>
            </a:r>
            <a:r>
              <a:rPr lang="ru-RU" sz="2400" spc="-160" dirty="0">
                <a:latin typeface="Circe Bold" pitchFamily="34" charset="-52"/>
                <a:cs typeface="Circe"/>
              </a:rPr>
              <a:t>  </a:t>
            </a:r>
            <a:r>
              <a:rPr lang="ru-RU" sz="2400" dirty="0">
                <a:latin typeface="Circe Bold" pitchFamily="34" charset="-52"/>
                <a:cs typeface="Circe"/>
              </a:rPr>
              <a:t>Киров,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Динамовский</a:t>
            </a:r>
            <a:r>
              <a:rPr lang="ru-RU" sz="2400" spc="-5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проезд,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4,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2-3</a:t>
            </a:r>
            <a:r>
              <a:rPr lang="ru-RU" sz="2400" spc="-5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этаж,</a:t>
            </a:r>
            <a:r>
              <a:rPr lang="ru-RU" sz="2400" spc="-160" dirty="0">
                <a:latin typeface="Circe Bold" pitchFamily="34" charset="-52"/>
                <a:cs typeface="Circe"/>
              </a:rPr>
              <a:t> </a:t>
            </a:r>
            <a:r>
              <a:rPr lang="ru-RU" sz="2400" dirty="0">
                <a:latin typeface="Circe Bold" pitchFamily="34" charset="-52"/>
                <a:cs typeface="Circe"/>
              </a:rPr>
              <a:t>610002</a:t>
            </a:r>
          </a:p>
          <a:p>
            <a:pPr marL="12700" algn="ctr">
              <a:spcBef>
                <a:spcPts val="110"/>
              </a:spcBef>
            </a:pPr>
            <a:endParaRPr lang="ru-RU" sz="2400" dirty="0">
              <a:latin typeface="Circe Bold" pitchFamily="34" charset="-52"/>
              <a:cs typeface="Circe"/>
            </a:endParaRPr>
          </a:p>
          <a:p>
            <a:pPr marL="12700" algn="ctr">
              <a:spcBef>
                <a:spcPts val="110"/>
              </a:spcBef>
            </a:pPr>
            <a:r>
              <a:rPr lang="ru-RU" sz="2400" dirty="0">
                <a:latin typeface="Circe Bold" pitchFamily="34" charset="-52"/>
                <a:cs typeface="Circe"/>
              </a:rPr>
              <a:t>+7 (8332) 410-410, 648-649</a:t>
            </a:r>
          </a:p>
          <a:p>
            <a:pPr marL="12700" algn="ctr">
              <a:spcBef>
                <a:spcPts val="110"/>
              </a:spcBef>
            </a:pPr>
            <a:endParaRPr lang="ru-RU" sz="2400" spc="5" dirty="0">
              <a:latin typeface="Circe Bold" pitchFamily="34" charset="-52"/>
              <a:cs typeface="Circe"/>
            </a:endParaRPr>
          </a:p>
          <a:p>
            <a:pPr marL="12700" algn="ctr">
              <a:spcBef>
                <a:spcPts val="110"/>
              </a:spcBef>
            </a:pPr>
            <a:r>
              <a:rPr lang="ru-RU" sz="2400" spc="5" dirty="0">
                <a:latin typeface="Circe Bold" pitchFamily="34" charset="-52"/>
                <a:cs typeface="Circe"/>
              </a:rPr>
              <a:t>сайт: мойбизнес-43.рф</a:t>
            </a:r>
          </a:p>
          <a:p>
            <a:pPr marL="12700" algn="ctr">
              <a:spcBef>
                <a:spcPts val="110"/>
              </a:spcBef>
            </a:pPr>
            <a:r>
              <a:rPr lang="ru-RU" sz="2400" spc="5" dirty="0" err="1">
                <a:latin typeface="Circe Bold" pitchFamily="34" charset="-52"/>
                <a:cs typeface="Circe"/>
              </a:rPr>
              <a:t>e-mail</a:t>
            </a:r>
            <a:r>
              <a:rPr lang="ru-RU" sz="2400" spc="5" dirty="0">
                <a:latin typeface="Circe Bold" pitchFamily="34" charset="-52"/>
                <a:cs typeface="Circe"/>
              </a:rPr>
              <a:t>: </a:t>
            </a:r>
            <a:r>
              <a:rPr lang="en-US" sz="2400" spc="5" dirty="0">
                <a:solidFill>
                  <a:schemeClr val="tx1"/>
                </a:solidFill>
                <a:latin typeface="Circe Bold" pitchFamily="34" charset="-52"/>
                <a:cs typeface="Circe"/>
              </a:rPr>
              <a:t>mail@kfpp.ru</a:t>
            </a:r>
            <a:endParaRPr lang="ru-RU" sz="2400" dirty="0">
              <a:latin typeface="Circe Bold" pitchFamily="34" charset="-52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905882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Арка 4"/>
          <p:cNvSpPr/>
          <p:nvPr/>
        </p:nvSpPr>
        <p:spPr>
          <a:xfrm rot="7441448">
            <a:off x="9938212" y="4352457"/>
            <a:ext cx="6930541" cy="5836002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:\Отдел поддержки предпринимательства\Усатова\закупки\InkedРисунок 11_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601" y="0"/>
            <a:ext cx="1967878" cy="1700808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2AAD53-DA07-46EC-B310-87C0D2E86380}"/>
              </a:ext>
            </a:extLst>
          </p:cNvPr>
          <p:cNvSpPr/>
          <p:nvPr/>
        </p:nvSpPr>
        <p:spPr>
          <a:xfrm>
            <a:off x="7733282" y="1207449"/>
            <a:ext cx="2827214" cy="5317895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 t="29635" r="25088"/>
          <a:stretch>
            <a:fillRect/>
          </a:stretch>
        </p:blipFill>
        <p:spPr>
          <a:xfrm rot="16814998">
            <a:off x="-614736" y="-1328621"/>
            <a:ext cx="6030904" cy="61805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5" y="1313386"/>
            <a:ext cx="8424936" cy="627385"/>
          </a:xfrm>
        </p:spPr>
        <p:txBody>
          <a:bodyPr>
            <a:normAutofit/>
          </a:bodyPr>
          <a:lstStyle/>
          <a:p>
            <a:pPr algn="l"/>
            <a:r>
              <a:rPr lang="ru-RU" sz="3200" b="1" u="sng" spc="-5" dirty="0">
                <a:solidFill>
                  <a:srgbClr val="6D2D19"/>
                </a:solidFill>
              </a:rPr>
              <a:t>Мобильное приложение «Мой налог»</a:t>
            </a:r>
            <a:endParaRPr lang="ru-RU" sz="3200" b="1" u="sng" spc="-25" dirty="0">
              <a:solidFill>
                <a:srgbClr val="6D2D1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91345" y="2302403"/>
            <a:ext cx="7488831" cy="4150933"/>
          </a:xfrm>
        </p:spPr>
        <p:txBody>
          <a:bodyPr>
            <a:noAutofit/>
          </a:bodyPr>
          <a:lstStyle/>
          <a:p>
            <a:pPr marL="12700" algn="just">
              <a:spcBef>
                <a:spcPts val="114"/>
              </a:spcBef>
            </a:pPr>
            <a:r>
              <a:rPr lang="ru-RU" sz="1800" b="0" i="0" dirty="0">
                <a:solidFill>
                  <a:srgbClr val="5D2C19"/>
                </a:solidFill>
                <a:effectLst/>
                <a:latin typeface="Open Sans"/>
              </a:rPr>
              <a:t>«Мой налог» — это официальное приложение ФНС России                       для налогоплательщиков налога на профессиональный доход.                 Оно помогает зарегистрироваться и работать на льготном </a:t>
            </a:r>
            <a:r>
              <a:rPr lang="ru-RU" sz="1800" b="0" i="0" dirty="0" err="1">
                <a:solidFill>
                  <a:srgbClr val="5D2C19"/>
                </a:solidFill>
                <a:effectLst/>
                <a:latin typeface="Open Sans"/>
              </a:rPr>
              <a:t>спецрежиме</a:t>
            </a:r>
            <a:r>
              <a:rPr lang="ru-RU" sz="1800" b="0" i="0" dirty="0">
                <a:solidFill>
                  <a:srgbClr val="5D2C19"/>
                </a:solidFill>
                <a:effectLst/>
                <a:latin typeface="Open Sans"/>
              </a:rPr>
              <a:t>, который еще называют налогом для самозанятых. Приложение обеспечивает всё взаимодействие между самозанятыми и налоговыми органами, не требуя личного визита                в инспекцию. Оно заменяет кассу и отчетность.</a:t>
            </a:r>
          </a:p>
          <a:p>
            <a:pPr marL="12700" algn="just">
              <a:spcBef>
                <a:spcPts val="114"/>
              </a:spcBef>
            </a:pPr>
            <a:endParaRPr lang="ru-RU" sz="1800" dirty="0">
              <a:solidFill>
                <a:srgbClr val="5D2C19"/>
              </a:solidFill>
              <a:latin typeface="Open Sans"/>
            </a:endParaRPr>
          </a:p>
          <a:p>
            <a:pPr marL="12700" algn="just">
              <a:spcBef>
                <a:spcPts val="114"/>
              </a:spcBef>
            </a:pPr>
            <a:r>
              <a:rPr lang="ru-RU" sz="1800" dirty="0">
                <a:solidFill>
                  <a:srgbClr val="5D2C19"/>
                </a:solidFill>
                <a:latin typeface="Open Sans"/>
              </a:rPr>
              <a:t>Скачать мобильное приложение «Мой налог» возможно через </a:t>
            </a:r>
          </a:p>
          <a:p>
            <a:pPr marL="12700" algn="just">
              <a:spcBef>
                <a:spcPts val="114"/>
              </a:spcBef>
            </a:pPr>
            <a:r>
              <a:rPr lang="en-US" sz="1800" b="1" i="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 Store</a:t>
            </a:r>
            <a:r>
              <a:rPr lang="ru-RU" sz="1800" b="1" i="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или</a:t>
            </a:r>
            <a:r>
              <a:rPr lang="ru-RU" sz="1800" b="1" i="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i="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lang="ru-RU" sz="1800" b="1" i="0" strike="noStrike" dirty="0">
                <a:solidFill>
                  <a:srgbClr val="5D2C19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1800" b="1" i="0" strike="noStrike" dirty="0">
              <a:solidFill>
                <a:srgbClr val="5D2C19"/>
              </a:solidFill>
              <a:effectLst/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algn="l">
              <a:spcBef>
                <a:spcPts val="114"/>
              </a:spcBef>
            </a:pPr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2E32A-6E62-4F72-BE4E-9C112215D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9" y="116633"/>
            <a:ext cx="2859847" cy="1196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68C81B-E06F-4030-81BD-AD9875976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7" y="1313386"/>
            <a:ext cx="2675824" cy="5077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/>
          <a:srcRect t="-77" r="218" b="-1"/>
          <a:stretch/>
        </p:blipFill>
        <p:spPr>
          <a:xfrm>
            <a:off x="11189684" y="5724150"/>
            <a:ext cx="2322296" cy="23285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602544-13D4-474E-92BC-D75201DFAF01}"/>
              </a:ext>
            </a:extLst>
          </p:cNvPr>
          <p:cNvSpPr/>
          <p:nvPr/>
        </p:nvSpPr>
        <p:spPr>
          <a:xfrm>
            <a:off x="8278845" y="364799"/>
            <a:ext cx="3080035" cy="6281904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7C18F4-7776-4066-A0DA-90EBDAD1AD00}"/>
              </a:ext>
            </a:extLst>
          </p:cNvPr>
          <p:cNvSpPr/>
          <p:nvPr/>
        </p:nvSpPr>
        <p:spPr>
          <a:xfrm>
            <a:off x="381583" y="384302"/>
            <a:ext cx="3080035" cy="6281904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776" y="3103320"/>
            <a:ext cx="3700733" cy="2251075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Подписываем соглашение на обработку персональных данных, знакомимся с правилами пользования приложением                              и нажимаем кнопку «СОГЛАСЕН»</a:t>
            </a:r>
            <a:br>
              <a:rPr lang="ru-RU" sz="25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</a:br>
            <a:r>
              <a:rPr lang="ru-RU" sz="2500" dirty="0">
                <a:solidFill>
                  <a:srgbClr val="6D2D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厂Ñ餻卍"/>
                <a:cs typeface="Segoe UI Semibold" pitchFamily="34" charset="0"/>
              </a:rPr>
              <a:t> </a:t>
            </a:r>
            <a:endParaRPr lang="ru-RU" sz="2500" b="1" spc="-25" dirty="0">
              <a:solidFill>
                <a:srgbClr val="6D2D19"/>
              </a:solidFill>
              <a:latin typeface="Corbel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777" y="-95950"/>
            <a:ext cx="1083645" cy="426721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11003280" y="1999871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C85BB-4D84-4CF0-B731-D7DDBF9B7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54" y="340474"/>
            <a:ext cx="3285554" cy="13748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6FB4F-5EE5-4C04-8F64-46FE54FAD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9" y="598749"/>
            <a:ext cx="2979011" cy="58530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961C89-B9C6-4CEB-8736-EAC8B3BB3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49" y="535254"/>
            <a:ext cx="2988000" cy="59566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01A66D-E14D-4013-98C5-BBB72D978978}"/>
              </a:ext>
            </a:extLst>
          </p:cNvPr>
          <p:cNvSpPr/>
          <p:nvPr/>
        </p:nvSpPr>
        <p:spPr>
          <a:xfrm>
            <a:off x="7401833" y="97986"/>
            <a:ext cx="3423866" cy="6662028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40482" y="332656"/>
            <a:ext cx="5859574" cy="648072"/>
          </a:xfrm>
        </p:spPr>
        <p:txBody>
          <a:bodyPr>
            <a:noAutofit/>
          </a:bodyPr>
          <a:lstStyle/>
          <a:p>
            <a:pPr algn="l"/>
            <a:r>
              <a:rPr lang="ru-RU" sz="3200" b="1" spc="-15" dirty="0">
                <a:solidFill>
                  <a:srgbClr val="6D2D19"/>
                </a:solidFill>
                <a:latin typeface="Circe Bold" pitchFamily="34" charset="-52"/>
              </a:rPr>
              <a:t>Выбираем способ регистрации:</a:t>
            </a:r>
            <a:endParaRPr lang="ru-RU" sz="3200" b="1" spc="-25" dirty="0">
              <a:solidFill>
                <a:srgbClr val="6D2D19"/>
              </a:solidFill>
              <a:latin typeface="Circe Bold" pitchFamily="34" charset="-52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2277" y="0"/>
            <a:ext cx="1083642" cy="426720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10938554" y="880401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73FE7-C483-4901-BACF-79321D0E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50" y="169791"/>
            <a:ext cx="3332432" cy="65226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8E170A-75A9-488C-8D87-D8414F666EA3}"/>
              </a:ext>
            </a:extLst>
          </p:cNvPr>
          <p:cNvSpPr txBox="1"/>
          <p:nvPr/>
        </p:nvSpPr>
        <p:spPr>
          <a:xfrm>
            <a:off x="226760" y="1483056"/>
            <a:ext cx="6868651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ru-RU" b="1" i="0" u="sng" dirty="0">
                <a:solidFill>
                  <a:srgbClr val="6D2D19"/>
                </a:solidFill>
                <a:effectLst/>
                <a:latin typeface="Open Sans"/>
              </a:rPr>
              <a:t>По паспорту РФ</a:t>
            </a:r>
            <a:br>
              <a:rPr lang="ru-RU" b="0" i="0" dirty="0">
                <a:solidFill>
                  <a:srgbClr val="6D2D19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6D2D19"/>
                </a:solidFill>
                <a:effectLst/>
                <a:latin typeface="Open Sans"/>
              </a:rPr>
              <a:t>Это удобно, если нет доступа в личный кабинет налогоплательщика-физлица. При сканировании паспорта данные для заявления распознаются и заполняются автоматически. После распознавания нужно будет сфотографироваться.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dirty="0">
              <a:solidFill>
                <a:srgbClr val="6D2D19"/>
              </a:solidFill>
              <a:effectLst/>
              <a:latin typeface="Open Sans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1" i="0" u="sng" dirty="0">
                <a:solidFill>
                  <a:srgbClr val="6D2D19"/>
                </a:solidFill>
                <a:effectLst/>
                <a:latin typeface="Open Sans"/>
              </a:rPr>
              <a:t>Через личный кабинет налогоплательщика</a:t>
            </a:r>
            <a:br>
              <a:rPr lang="ru-RU" b="0" i="0" dirty="0">
                <a:solidFill>
                  <a:srgbClr val="6D2D19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6D2D19"/>
                </a:solidFill>
                <a:effectLst/>
                <a:latin typeface="Open Sans"/>
              </a:rPr>
              <a:t>Для регистрации через личный кабинет паспорт не нужен. Понадобится ИНН и пароль, который вы используете для доступа в личный кабинет физлица на сайте </a:t>
            </a:r>
            <a:r>
              <a:rPr lang="ru-RU" b="0" i="0" u="sng" dirty="0">
                <a:solidFill>
                  <a:srgbClr val="6D2D19"/>
                </a:solidFill>
                <a:effectLst/>
                <a:latin typeface="Open Sans"/>
              </a:rPr>
              <a:t>nalog.ru.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u="sng" dirty="0">
              <a:solidFill>
                <a:srgbClr val="6D2D19"/>
              </a:solidFill>
              <a:effectLst/>
              <a:latin typeface="Open Sans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1" i="0" dirty="0">
                <a:solidFill>
                  <a:srgbClr val="6D2D19"/>
                </a:solidFill>
                <a:effectLst/>
                <a:latin typeface="Open Sans"/>
              </a:rPr>
              <a:t>Через Единый портал государственных и муниципальных услуг</a:t>
            </a:r>
            <a:br>
              <a:rPr lang="ru-RU" b="0" i="0" dirty="0">
                <a:solidFill>
                  <a:srgbClr val="6D2D19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6D2D19"/>
                </a:solidFill>
                <a:effectLst/>
                <a:latin typeface="Open Sans"/>
              </a:rPr>
              <a:t>Для регистрации через портал госуслуг паспорт не нужен. Понадобится мобильный телефон, или почта, или СНИЛС и пароль, которые вы используете для доступа к электронным госуслугам на сайте </a:t>
            </a:r>
            <a:r>
              <a:rPr lang="ru-RU" b="0" i="0" u="sng" dirty="0">
                <a:solidFill>
                  <a:srgbClr val="6D2D19"/>
                </a:solidFill>
                <a:effectLst/>
                <a:latin typeface="Open Sans"/>
              </a:rPr>
              <a:t>gosuslugi.ru.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4B1233-3074-46F6-92B1-CF3E419AD1BE}"/>
              </a:ext>
            </a:extLst>
          </p:cNvPr>
          <p:cNvSpPr/>
          <p:nvPr/>
        </p:nvSpPr>
        <p:spPr>
          <a:xfrm>
            <a:off x="7807129" y="1041113"/>
            <a:ext cx="2160000" cy="4320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8BB76-6A3D-4601-9C7E-67287DC47986}"/>
              </a:ext>
            </a:extLst>
          </p:cNvPr>
          <p:cNvSpPr/>
          <p:nvPr/>
        </p:nvSpPr>
        <p:spPr>
          <a:xfrm>
            <a:off x="4538868" y="1041114"/>
            <a:ext cx="2160000" cy="4320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18A4EA-24F7-4A6E-90EB-717083FCB0A2}"/>
              </a:ext>
            </a:extLst>
          </p:cNvPr>
          <p:cNvSpPr/>
          <p:nvPr/>
        </p:nvSpPr>
        <p:spPr>
          <a:xfrm>
            <a:off x="1221706" y="1048260"/>
            <a:ext cx="2160000" cy="4320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88641"/>
            <a:ext cx="8338673" cy="513348"/>
          </a:xfrm>
        </p:spPr>
        <p:txBody>
          <a:bodyPr>
            <a:noAutofit/>
          </a:bodyPr>
          <a:lstStyle/>
          <a:p>
            <a:pPr algn="l"/>
            <a:r>
              <a:rPr lang="ru-RU" sz="3600" b="1" u="sng" spc="-1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1 способ: регистрация по паспорту РФ</a:t>
            </a:r>
            <a:endParaRPr lang="ru-RU" sz="3600" b="1" u="sng" spc="-25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6241" y="29714"/>
            <a:ext cx="1645759" cy="648072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465986" y="4747369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0684855" y="3712939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F8DD8-ABEF-4DF4-B0B8-7382B5095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8749"/>
            <a:ext cx="2088232" cy="873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51E6D-45FB-4CF3-9B13-13DB4197C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29" y="1048260"/>
            <a:ext cx="2160000" cy="4312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DCB5F7-F2F9-4CEA-AD02-ECB305993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9" y="1240713"/>
            <a:ext cx="1846575" cy="3998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579745-B4A4-458F-9435-BCFCEE2A2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16" y="1106401"/>
            <a:ext cx="1941196" cy="42037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94E66B-C5CB-4A07-8E8A-A6C5AEE79985}"/>
              </a:ext>
            </a:extLst>
          </p:cNvPr>
          <p:cNvSpPr txBox="1"/>
          <p:nvPr/>
        </p:nvSpPr>
        <p:spPr>
          <a:xfrm>
            <a:off x="1127448" y="5422863"/>
            <a:ext cx="2416554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Вам придет код по смс.                Он понадобится для подтверждения номера. Такая проверка защищает  от регистрации без вашего ведома.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F98D-4991-45F4-9CE3-B66D73C668CE}"/>
              </a:ext>
            </a:extLst>
          </p:cNvPr>
          <p:cNvSpPr txBox="1"/>
          <p:nvPr/>
        </p:nvSpPr>
        <p:spPr>
          <a:xfrm>
            <a:off x="4294606" y="5515196"/>
            <a:ext cx="2593482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Укажите регион ведения деятельности. Он может            не совпадать с местом регистрации по месту жительства.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8B8A4-177A-4D8E-9B6F-2643101B9ACC}"/>
              </a:ext>
            </a:extLst>
          </p:cNvPr>
          <p:cNvSpPr txBox="1"/>
          <p:nvPr/>
        </p:nvSpPr>
        <p:spPr>
          <a:xfrm>
            <a:off x="7795032" y="5467912"/>
            <a:ext cx="2322296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Поднесите его к камере телефона в развернутом виде. Программа распознает данные                    для заполнения заявления.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7A1397-D91E-4DA9-BAE9-603B0571EBD6}"/>
              </a:ext>
            </a:extLst>
          </p:cNvPr>
          <p:cNvSpPr/>
          <p:nvPr/>
        </p:nvSpPr>
        <p:spPr>
          <a:xfrm>
            <a:off x="11499516" y="4591770"/>
            <a:ext cx="648072" cy="652742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AEE360E-16EE-45F9-A448-8832798E0B38}"/>
              </a:ext>
            </a:extLst>
          </p:cNvPr>
          <p:cNvCxnSpPr/>
          <p:nvPr/>
        </p:nvCxnSpPr>
        <p:spPr>
          <a:xfrm>
            <a:off x="3647728" y="2996952"/>
            <a:ext cx="646878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0CF8597-4FB0-4458-8DC0-8B34174E9DCE}"/>
              </a:ext>
            </a:extLst>
          </p:cNvPr>
          <p:cNvCxnSpPr/>
          <p:nvPr/>
        </p:nvCxnSpPr>
        <p:spPr>
          <a:xfrm>
            <a:off x="6888088" y="2998502"/>
            <a:ext cx="646878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EB2F51-9AA5-411C-A875-36EA8FBF686B}"/>
              </a:ext>
            </a:extLst>
          </p:cNvPr>
          <p:cNvSpPr/>
          <p:nvPr/>
        </p:nvSpPr>
        <p:spPr>
          <a:xfrm>
            <a:off x="8173177" y="1060046"/>
            <a:ext cx="2172292" cy="4392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7819B6-1CCB-4400-97B4-AFF90AAC1147}"/>
              </a:ext>
            </a:extLst>
          </p:cNvPr>
          <p:cNvSpPr/>
          <p:nvPr/>
        </p:nvSpPr>
        <p:spPr>
          <a:xfrm>
            <a:off x="4733593" y="1043258"/>
            <a:ext cx="2172292" cy="4392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3C031D-F85A-42B0-9B0C-7C679F45152F}"/>
              </a:ext>
            </a:extLst>
          </p:cNvPr>
          <p:cNvSpPr/>
          <p:nvPr/>
        </p:nvSpPr>
        <p:spPr>
          <a:xfrm>
            <a:off x="1221706" y="1048260"/>
            <a:ext cx="2172292" cy="4392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188641"/>
            <a:ext cx="7978633" cy="513348"/>
          </a:xfrm>
        </p:spPr>
        <p:txBody>
          <a:bodyPr>
            <a:noAutofit/>
          </a:bodyPr>
          <a:lstStyle/>
          <a:p>
            <a:pPr algn="l"/>
            <a:r>
              <a:rPr lang="ru-RU" sz="3600" b="1" u="sng" spc="-1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1 способ: регистрация по паспорту РФ</a:t>
            </a:r>
            <a:endParaRPr lang="ru-RU" sz="3600" b="1" u="sng" spc="-25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7024" y="2156"/>
            <a:ext cx="1303632" cy="513348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776520" y="5517232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0776520" y="1916832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F8DD8-ABEF-4DF4-B0B8-7382B5095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811"/>
            <a:ext cx="2016224" cy="8437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94E66B-C5CB-4A07-8E8A-A6C5AEE79985}"/>
              </a:ext>
            </a:extLst>
          </p:cNvPr>
          <p:cNvSpPr txBox="1"/>
          <p:nvPr/>
        </p:nvSpPr>
        <p:spPr>
          <a:xfrm>
            <a:off x="875420" y="5466233"/>
            <a:ext cx="2664296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Если данные заполнятся некорректно, отсканируйте паспорт заново.                         Или отредактируйте информацию вручную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F98D-4991-45F4-9CE3-B66D73C668CE}"/>
              </a:ext>
            </a:extLst>
          </p:cNvPr>
          <p:cNvSpPr txBox="1"/>
          <p:nvPr/>
        </p:nvSpPr>
        <p:spPr>
          <a:xfrm>
            <a:off x="4367808" y="5490974"/>
            <a:ext cx="2880320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Фотографию нужно сделать                 на камеру телефона, с которого регистрируетесь. Произойдет сверка вашей фотографии с фото                      в паспорте.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8B8A4-177A-4D8E-9B6F-2643101B9ACC}"/>
              </a:ext>
            </a:extLst>
          </p:cNvPr>
          <p:cNvSpPr txBox="1"/>
          <p:nvPr/>
        </p:nvSpPr>
        <p:spPr>
          <a:xfrm>
            <a:off x="7968208" y="5512374"/>
            <a:ext cx="2664296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Ваше заявление для регистрации будет отправлено в налоговую инспекцию. Регистрация может произойти сразу или в течение шести дней.</a:t>
            </a:r>
            <a:endParaRPr lang="ru-RU" sz="1300" dirty="0">
              <a:solidFill>
                <a:srgbClr val="5D2C1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21E8E-CF87-4220-8030-4ABA9EF10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31" y="1078046"/>
            <a:ext cx="1991242" cy="4311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60DAF9-20EC-4B83-9890-018B5B3E8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90" y="1060046"/>
            <a:ext cx="2141655" cy="43679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074992-9981-4D99-ADF8-FBB8E98E2C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00" y="1136424"/>
            <a:ext cx="1981964" cy="4291613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EF54CDA-CC99-4CF9-BCC9-3AB01B768097}"/>
              </a:ext>
            </a:extLst>
          </p:cNvPr>
          <p:cNvCxnSpPr/>
          <p:nvPr/>
        </p:nvCxnSpPr>
        <p:spPr>
          <a:xfrm>
            <a:off x="3720930" y="2996952"/>
            <a:ext cx="646878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36217E9-2F8A-4585-A87D-FCF0F1B51DAF}"/>
              </a:ext>
            </a:extLst>
          </p:cNvPr>
          <p:cNvCxnSpPr/>
          <p:nvPr/>
        </p:nvCxnSpPr>
        <p:spPr>
          <a:xfrm>
            <a:off x="7248128" y="2996952"/>
            <a:ext cx="646878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285933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DC4D7C-43BA-4385-AF0A-A25C727342AF}"/>
              </a:ext>
            </a:extLst>
          </p:cNvPr>
          <p:cNvSpPr/>
          <p:nvPr/>
        </p:nvSpPr>
        <p:spPr>
          <a:xfrm>
            <a:off x="8746962" y="927509"/>
            <a:ext cx="2172292" cy="4608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D95E8F-7CE7-4CDF-AB1B-DE6A4BE77CCB}"/>
              </a:ext>
            </a:extLst>
          </p:cNvPr>
          <p:cNvSpPr/>
          <p:nvPr/>
        </p:nvSpPr>
        <p:spPr>
          <a:xfrm>
            <a:off x="5989424" y="927509"/>
            <a:ext cx="2172292" cy="4608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F2F75E-1DA4-4E03-8ADE-2175300D76D8}"/>
              </a:ext>
            </a:extLst>
          </p:cNvPr>
          <p:cNvSpPr/>
          <p:nvPr/>
        </p:nvSpPr>
        <p:spPr>
          <a:xfrm>
            <a:off x="3280529" y="931075"/>
            <a:ext cx="2172291" cy="4608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4BCAFB-D9DE-4E3C-A199-5B1BD7FA0D20}"/>
              </a:ext>
            </a:extLst>
          </p:cNvPr>
          <p:cNvSpPr/>
          <p:nvPr/>
        </p:nvSpPr>
        <p:spPr>
          <a:xfrm>
            <a:off x="629008" y="931075"/>
            <a:ext cx="2172292" cy="4608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93430"/>
            <a:ext cx="8338673" cy="713760"/>
          </a:xfrm>
        </p:spPr>
        <p:txBody>
          <a:bodyPr>
            <a:noAutofit/>
          </a:bodyPr>
          <a:lstStyle/>
          <a:p>
            <a:r>
              <a:rPr lang="ru-RU" sz="3200" b="1" u="sng" spc="-15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2 способ: через личный кабинет налогоплательщика</a:t>
            </a:r>
            <a:endParaRPr lang="ru-RU" sz="3200" b="1" u="sng" spc="-25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351" y="10791"/>
            <a:ext cx="1187497" cy="467616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1004503" y="4931862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0976931" y="1892199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F8DD8-ABEF-4DF4-B0B8-7382B5095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033"/>
            <a:ext cx="1847528" cy="7731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94E66B-C5CB-4A07-8E8A-A6C5AEE79985}"/>
              </a:ext>
            </a:extLst>
          </p:cNvPr>
          <p:cNvSpPr txBox="1"/>
          <p:nvPr/>
        </p:nvSpPr>
        <p:spPr>
          <a:xfrm>
            <a:off x="335360" y="5588286"/>
            <a:ext cx="2615944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Указывайте тот номер, которым пользуетесь и                    к которому имеет доступ. Когда придет код по смс, введите его                                 для подтверждения номера.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F98D-4991-45F4-9CE3-B66D73C668CE}"/>
              </a:ext>
            </a:extLst>
          </p:cNvPr>
          <p:cNvSpPr txBox="1"/>
          <p:nvPr/>
        </p:nvSpPr>
        <p:spPr>
          <a:xfrm>
            <a:off x="3205526" y="5588286"/>
            <a:ext cx="2322296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Укажите регион, в котором ведете деятельность.                 Это может быть не тот регион, где вы живете                  и находитесь физически.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8B8A4-177A-4D8E-9B6F-2643101B9ACC}"/>
              </a:ext>
            </a:extLst>
          </p:cNvPr>
          <p:cNvSpPr txBox="1"/>
          <p:nvPr/>
        </p:nvSpPr>
        <p:spPr>
          <a:xfrm>
            <a:off x="5879976" y="5588286"/>
            <a:ext cx="2429581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Укажите свой ИНН и тот пароль, который используете для доступа                     в личный кабинет налогоплательщика.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8E019-604A-4147-A422-EA484F9BCD59}"/>
              </a:ext>
            </a:extLst>
          </p:cNvPr>
          <p:cNvSpPr txBox="1"/>
          <p:nvPr/>
        </p:nvSpPr>
        <p:spPr>
          <a:xfrm>
            <a:off x="8471621" y="5584976"/>
            <a:ext cx="2780583" cy="1092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Защитите приложение              </a:t>
            </a:r>
            <a:r>
              <a:rPr lang="ru-RU" sz="1300" b="0" i="0" dirty="0" err="1">
                <a:solidFill>
                  <a:srgbClr val="5D2C19"/>
                </a:solidFill>
                <a:effectLst/>
                <a:latin typeface="Open Sans"/>
              </a:rPr>
              <a:t>пин-кодом</a:t>
            </a:r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. Потом можно настроить доступ по отпечатку пальца или </a:t>
            </a:r>
            <a:r>
              <a:rPr lang="ru-RU" sz="1300" b="0" i="0" dirty="0" err="1">
                <a:solidFill>
                  <a:srgbClr val="5D2C19"/>
                </a:solidFill>
                <a:effectLst/>
                <a:latin typeface="Open Sans"/>
              </a:rPr>
              <a:t>Face</a:t>
            </a:r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 ID. Это зависит                   от функций телефона.</a:t>
            </a:r>
            <a:endParaRPr lang="ru-RU" sz="1300" dirty="0">
              <a:solidFill>
                <a:srgbClr val="5D2C19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EDB438-6A84-462D-B5F9-BCA6E8DD6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1" y="1014290"/>
            <a:ext cx="2082931" cy="44950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BC1956-60E9-4240-8F5D-A8A3A65247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9" y="985307"/>
            <a:ext cx="2089292" cy="4524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938D6F-2655-463F-8F1F-295A2CA4B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997" y="964096"/>
            <a:ext cx="2082221" cy="45452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50A703-5919-4A4C-A11D-2AA66ABBE9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76" y="985307"/>
            <a:ext cx="2072394" cy="4524014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3664E45-1E31-4989-A6F7-30B13B2AF733}"/>
              </a:ext>
            </a:extLst>
          </p:cNvPr>
          <p:cNvCxnSpPr>
            <a:cxnSpLocks/>
          </p:cNvCxnSpPr>
          <p:nvPr/>
        </p:nvCxnSpPr>
        <p:spPr>
          <a:xfrm>
            <a:off x="2881397" y="2996952"/>
            <a:ext cx="324129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57FFB8D-EAA4-48D1-AB79-BADE2852F80A}"/>
              </a:ext>
            </a:extLst>
          </p:cNvPr>
          <p:cNvCxnSpPr>
            <a:cxnSpLocks/>
          </p:cNvCxnSpPr>
          <p:nvPr/>
        </p:nvCxnSpPr>
        <p:spPr>
          <a:xfrm>
            <a:off x="5555847" y="2996952"/>
            <a:ext cx="324129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E19D164-BE74-4A71-9F36-635A38D6E643}"/>
              </a:ext>
            </a:extLst>
          </p:cNvPr>
          <p:cNvCxnSpPr>
            <a:cxnSpLocks/>
          </p:cNvCxnSpPr>
          <p:nvPr/>
        </p:nvCxnSpPr>
        <p:spPr>
          <a:xfrm>
            <a:off x="8309557" y="2996952"/>
            <a:ext cx="324129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111227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E7619B-62D2-432D-A0D8-DC168B770F82}"/>
              </a:ext>
            </a:extLst>
          </p:cNvPr>
          <p:cNvSpPr/>
          <p:nvPr/>
        </p:nvSpPr>
        <p:spPr>
          <a:xfrm>
            <a:off x="7062809" y="1179019"/>
            <a:ext cx="2295806" cy="4716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FA713E-73B6-4DBF-8F8D-B30010E16FC2}"/>
              </a:ext>
            </a:extLst>
          </p:cNvPr>
          <p:cNvSpPr/>
          <p:nvPr/>
        </p:nvSpPr>
        <p:spPr>
          <a:xfrm>
            <a:off x="3183096" y="1192094"/>
            <a:ext cx="2295806" cy="4716000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93429"/>
            <a:ext cx="8835162" cy="836225"/>
          </a:xfrm>
        </p:spPr>
        <p:txBody>
          <a:bodyPr>
            <a:noAutofit/>
          </a:bodyPr>
          <a:lstStyle/>
          <a:p>
            <a:r>
              <a:rPr lang="ru-RU" sz="2800" b="1" u="sng" spc="-15" dirty="0">
                <a:solidFill>
                  <a:srgbClr val="5D2C19"/>
                </a:solidFill>
                <a:latin typeface="Calibri" pitchFamily="34" charset="0"/>
                <a:cs typeface="Calibri" pitchFamily="34" charset="0"/>
              </a:rPr>
              <a:t>3 способ: </a:t>
            </a:r>
            <a:r>
              <a:rPr lang="ru-RU" sz="2800" b="1" u="sng" spc="-15" dirty="0">
                <a:solidFill>
                  <a:srgbClr val="5D2C19"/>
                </a:solidFill>
                <a:latin typeface="Open Sans"/>
                <a:cs typeface="Calibri" pitchFamily="34" charset="0"/>
              </a:rPr>
              <a:t>ч</a:t>
            </a:r>
            <a:r>
              <a:rPr lang="ru-RU" sz="2800" b="1" i="0" u="sng" dirty="0">
                <a:solidFill>
                  <a:srgbClr val="5D2C19"/>
                </a:solidFill>
                <a:effectLst/>
                <a:latin typeface="Open Sans"/>
              </a:rPr>
              <a:t>ерез Единый портал государственных                и муниципальных услуг</a:t>
            </a:r>
            <a:endParaRPr lang="ru-RU" sz="2800" b="1" u="sng" spc="-25" dirty="0">
              <a:solidFill>
                <a:srgbClr val="5D2C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P:\Отдел поддержки предпринимательства\ЦПП\Фирменный стиль (брендбук) Мой бизнес\Лого МБ\для фле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2383" y="-2240"/>
            <a:ext cx="1309617" cy="515705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10377372" y="4568998"/>
            <a:ext cx="2322296" cy="2328515"/>
          </a:xfrm>
          <a:prstGeom prst="rect">
            <a:avLst/>
          </a:prstGeom>
        </p:spPr>
      </p:pic>
      <p:grpSp>
        <p:nvGrpSpPr>
          <p:cNvPr id="3" name="Группа 15"/>
          <p:cNvGrpSpPr/>
          <p:nvPr/>
        </p:nvGrpSpPr>
        <p:grpSpPr>
          <a:xfrm>
            <a:off x="10260862" y="3144919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17" name="Овал 16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F8DD8-ABEF-4DF4-B0B8-7382B5095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43"/>
            <a:ext cx="2154737" cy="901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94E66B-C5CB-4A07-8E8A-A6C5AEE79985}"/>
              </a:ext>
            </a:extLst>
          </p:cNvPr>
          <p:cNvSpPr txBox="1"/>
          <p:nvPr/>
        </p:nvSpPr>
        <p:spPr>
          <a:xfrm>
            <a:off x="3238723" y="5935070"/>
            <a:ext cx="2244300" cy="692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Выберете способ регистрации через портал госуслуг.</a:t>
            </a:r>
            <a:endParaRPr lang="ru-RU" sz="1300" dirty="0">
              <a:solidFill>
                <a:srgbClr val="5D2C1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8B8A4-177A-4D8E-9B6F-2643101B9ACC}"/>
              </a:ext>
            </a:extLst>
          </p:cNvPr>
          <p:cNvSpPr txBox="1"/>
          <p:nvPr/>
        </p:nvSpPr>
        <p:spPr>
          <a:xfrm>
            <a:off x="7124567" y="5935070"/>
            <a:ext cx="217229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rgbClr val="5D2C19"/>
                </a:solidFill>
                <a:effectLst/>
                <a:latin typeface="Open Sans"/>
              </a:rPr>
              <a:t>Введите логин и пароль от портала госуслуг.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061E9-21F2-4EF5-B7BC-66853D423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15" y="1223424"/>
            <a:ext cx="2069281" cy="4545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61B82E-ABEA-4A4E-B6BC-3CBBE4342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01" y="1277422"/>
            <a:ext cx="2177402" cy="454534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E0C7F8FB-2F1A-4817-9EB5-930850FB7904}"/>
              </a:ext>
            </a:extLst>
          </p:cNvPr>
          <p:cNvSpPr/>
          <p:nvPr/>
        </p:nvSpPr>
        <p:spPr>
          <a:xfrm>
            <a:off x="11449582" y="4694845"/>
            <a:ext cx="648072" cy="652742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7FB8117-1771-4DBC-8091-EF3F5C718421}"/>
              </a:ext>
            </a:extLst>
          </p:cNvPr>
          <p:cNvCxnSpPr>
            <a:cxnSpLocks/>
          </p:cNvCxnSpPr>
          <p:nvPr/>
        </p:nvCxnSpPr>
        <p:spPr>
          <a:xfrm>
            <a:off x="5807968" y="3212976"/>
            <a:ext cx="1008112" cy="0"/>
          </a:xfrm>
          <a:prstGeom prst="straightConnector1">
            <a:avLst/>
          </a:prstGeom>
          <a:noFill/>
          <a:ln w="28575" cap="flat">
            <a:solidFill>
              <a:srgbClr val="5D2C19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504000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78E6FA2-F57C-42A9-8BD1-D1C2BBC00C2F}"/>
              </a:ext>
            </a:extLst>
          </p:cNvPr>
          <p:cNvSpPr/>
          <p:nvPr/>
        </p:nvSpPr>
        <p:spPr>
          <a:xfrm>
            <a:off x="6712236" y="1981045"/>
            <a:ext cx="2250286" cy="4293359"/>
          </a:xfrm>
          <a:prstGeom prst="rect">
            <a:avLst/>
          </a:prstGeom>
          <a:solidFill>
            <a:srgbClr val="FFFFFF"/>
          </a:solidFill>
          <a:ln w="38100" cap="flat">
            <a:solidFill>
              <a:srgbClr val="5D2C1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124744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1196751"/>
            <a:ext cx="11348261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265">
              <a:lnSpc>
                <a:spcPct val="125800"/>
              </a:lnSpc>
              <a:spcBef>
                <a:spcPts val="95"/>
              </a:spcBef>
              <a:buFont typeface="Arial" pitchFamily="34" charset="0"/>
              <a:buChar char="•"/>
            </a:pPr>
            <a:endParaRPr lang="ru-RU" spc="-15" dirty="0">
              <a:solidFill>
                <a:srgbClr val="131414"/>
              </a:solidFill>
              <a:latin typeface="Circe"/>
              <a:cs typeface="Circ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9055" y="116632"/>
            <a:ext cx="7123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b="1" i="0" dirty="0">
              <a:solidFill>
                <a:srgbClr val="5D2C19"/>
              </a:solidFill>
              <a:effectLst/>
              <a:latin typeface="Open Sans"/>
            </a:endParaRPr>
          </a:p>
          <a:p>
            <a:endParaRPr lang="ru-RU" sz="16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spc="-25" dirty="0">
              <a:solidFill>
                <a:srgbClr val="5E2716"/>
              </a:solidFill>
            </a:endParaRPr>
          </a:p>
          <a:p>
            <a:endParaRPr lang="ru-RU" sz="3200" b="1" dirty="0">
              <a:solidFill>
                <a:srgbClr val="5E2716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 rot="5620683">
            <a:off x="9901219" y="528586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210164" y="2049213"/>
            <a:ext cx="648072" cy="652742"/>
          </a:xfrm>
          <a:prstGeom prst="ellipse">
            <a:avLst/>
          </a:prstGeom>
          <a:solidFill>
            <a:srgbClr val="FFFFFF"/>
          </a:solidFill>
          <a:ln w="301625">
            <a:solidFill>
              <a:srgbClr val="E4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6ED62-DC57-456D-B0EA-36946B409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69" y="2737613"/>
            <a:ext cx="4163510" cy="174229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EBF25A9-B349-45C3-B9AE-82F83C70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40" y="169013"/>
            <a:ext cx="8247972" cy="2206571"/>
          </a:xfrm>
        </p:spPr>
        <p:txBody>
          <a:bodyPr>
            <a:normAutofit fontScale="90000"/>
          </a:bodyPr>
          <a:lstStyle/>
          <a:p>
            <a:r>
              <a:rPr lang="ru-RU" sz="6000" b="1" i="0" u="sng" cap="all" dirty="0">
                <a:solidFill>
                  <a:srgbClr val="5D2C19"/>
                </a:solidFill>
                <a:effectLst/>
                <a:latin typeface="Conv_PFDINTEXTCONDPRO-BOLD"/>
              </a:rPr>
              <a:t>Вы зарегистрировались</a:t>
            </a:r>
            <a:br>
              <a:rPr lang="ru-RU" sz="6000" b="1" i="0" u="sng" cap="all" dirty="0">
                <a:solidFill>
                  <a:srgbClr val="5D2C19"/>
                </a:solidFill>
                <a:effectLst/>
                <a:latin typeface="Conv_PFDINTEXTCONDPRO-BOLD"/>
              </a:rPr>
            </a:br>
            <a:endParaRPr lang="ru-RU" dirty="0"/>
          </a:p>
        </p:txBody>
      </p:sp>
      <p:sp>
        <p:nvSpPr>
          <p:cNvPr id="11" name="Арка 10">
            <a:extLst>
              <a:ext uri="{FF2B5EF4-FFF2-40B4-BE49-F238E27FC236}">
                <a16:creationId xmlns:a16="http://schemas.microsoft.com/office/drawing/2014/main" id="{EDC26C52-99EB-463E-B56B-86157781B816}"/>
              </a:ext>
            </a:extLst>
          </p:cNvPr>
          <p:cNvSpPr/>
          <p:nvPr/>
        </p:nvSpPr>
        <p:spPr>
          <a:xfrm rot="20966286">
            <a:off x="10220490" y="-143418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3" descr="P:\Отдел поддержки предпринимательства\ЦПП\Фирменный стиль (брендбук) Мой бизнес\Лого МБ\для флешки.jpg">
            <a:extLst>
              <a:ext uri="{FF2B5EF4-FFF2-40B4-BE49-F238E27FC236}">
                <a16:creationId xmlns:a16="http://schemas.microsoft.com/office/drawing/2014/main" id="{1E7B6E42-9E6A-4CA6-B56F-ADFD7712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7592" y="81571"/>
            <a:ext cx="1204784" cy="474423"/>
          </a:xfrm>
          <a:prstGeom prst="rect">
            <a:avLst/>
          </a:prstGeom>
          <a:noFill/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868783-A5B0-461A-A060-E4DDF6C92C96}"/>
              </a:ext>
            </a:extLst>
          </p:cNvPr>
          <p:cNvGrpSpPr/>
          <p:nvPr/>
        </p:nvGrpSpPr>
        <p:grpSpPr>
          <a:xfrm>
            <a:off x="9945465" y="3175038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439C801-62C6-40CD-ABA8-12F5157A7086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5FFD562-EB98-4E31-9C94-3E4DA79E425C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ABFDB9B-ECC7-4169-86C6-3C478D441369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04C32C2-1D9E-4646-B42A-3933854B6EB3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492D4982-4815-4CB5-894F-B524B3690F94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FCCF944-DF86-4552-8D42-2443CADEF4FD}"/>
              </a:ext>
            </a:extLst>
          </p:cNvPr>
          <p:cNvGrpSpPr/>
          <p:nvPr/>
        </p:nvGrpSpPr>
        <p:grpSpPr>
          <a:xfrm>
            <a:off x="11134185" y="4363241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EAB25D0-238E-4489-9DB9-6BF15036A626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138E117-574F-4DE4-B20F-07C9ECFAEE5C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ACE7118E-9D2A-4484-BB06-25CD90A5AAFE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8DD8DE6-3427-4CFE-A507-8DA19CB82118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900B23A-886A-42C4-B781-819016184A22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50F0C0-E820-4D3B-BAD1-A029DA19CC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42" y="2216397"/>
            <a:ext cx="2040320" cy="38742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BE5D5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2912</TotalTime>
  <Words>1094</Words>
  <Application>Microsoft Office PowerPoint</Application>
  <PresentationFormat>Широкоэкранный</PresentationFormat>
  <Paragraphs>87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Albertus Medium</vt:lpstr>
      <vt:lpstr>Arial</vt:lpstr>
      <vt:lpstr>Arial Black</vt:lpstr>
      <vt:lpstr>Calibri</vt:lpstr>
      <vt:lpstr>Calibri Light</vt:lpstr>
      <vt:lpstr>Circe</vt:lpstr>
      <vt:lpstr>Circe Bold</vt:lpstr>
      <vt:lpstr>Conv_PFDINTEXTCONDPRO-BOLD</vt:lpstr>
      <vt:lpstr>Corbel</vt:lpstr>
      <vt:lpstr>Helvetica</vt:lpstr>
      <vt:lpstr>Open Sans</vt:lpstr>
      <vt:lpstr>厂Ñ餻卍</vt:lpstr>
      <vt:lpstr>Office Theme</vt:lpstr>
      <vt:lpstr>Презентация PowerPoint</vt:lpstr>
      <vt:lpstr>Мобильное приложение «Мой налог»</vt:lpstr>
      <vt:lpstr>Подписываем соглашение на обработку персональных данных, знакомимся с правилами пользования приложением                              и нажимаем кнопку «СОГЛАСЕН»  </vt:lpstr>
      <vt:lpstr>Выбираем способ регистрации:</vt:lpstr>
      <vt:lpstr>1 способ: регистрация по паспорту РФ</vt:lpstr>
      <vt:lpstr>1 способ: регистрация по паспорту РФ</vt:lpstr>
      <vt:lpstr>2 способ: через личный кабинет налогоплательщика</vt:lpstr>
      <vt:lpstr>3 способ: через Единый портал государственных                и муниципальных услуг</vt:lpstr>
      <vt:lpstr>Вы зарегистрировались </vt:lpstr>
      <vt:lpstr>КАК ПОЛЬЗОВАТЬСЯ ПРИЛОЖЕНИЕМ «МОЙ НАЛОГ»   Это приложение — основной инструмент для взаимодействия плательщиков налога на профессиональный доход (самозанятого)                           и налоговой инспекции. Оно заменяет кассу и отчетность.                                          С помощью приложения можно сформировать чек, проверить начисления налогов и узнать о сроках уплаты.  Приложение работает бесплатно — с телефона и планшета. На компьютере все то же самое работает в веб-кабинете самозанятого.  </vt:lpstr>
      <vt:lpstr>            Узнайте номер телефона или электронную почту покупателя  Укажите, какую сумму и за что вы получили. Наименование товара или услуги может быть любым, на ваше усмотрение. Но оно должно соответствовать реально оказанной услуге или проданному товару. Выберите плательщика — физическое или юридическое лицо. Это повлияет на ставку налога. Если продажа юрлицу или ИП, нужен их ИНН. На сумму в чеке будет начислен налог. Это происходит автоматически: считать и сдавать отчеты не нужно.     </vt:lpstr>
      <vt:lpstr>                  </vt:lpstr>
      <vt:lpstr>                  </vt:lpstr>
      <vt:lpstr>                  </vt:lpstr>
      <vt:lpstr>         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Ольга Смирнова</cp:lastModifiedBy>
  <cp:revision>243</cp:revision>
  <dcterms:modified xsi:type="dcterms:W3CDTF">2020-09-01T08:37:18Z</dcterms:modified>
</cp:coreProperties>
</file>