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383" r:id="rId7"/>
    <p:sldId id="268" r:id="rId8"/>
    <p:sldId id="267" r:id="rId9"/>
    <p:sldId id="384" r:id="rId10"/>
    <p:sldId id="381" r:id="rId11"/>
    <p:sldId id="385" r:id="rId12"/>
    <p:sldId id="263" r:id="rId13"/>
    <p:sldId id="380" r:id="rId14"/>
    <p:sldId id="270" r:id="rId15"/>
    <p:sldId id="382" r:id="rId1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2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1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AAB8-3BC1-464B-9696-05015A4170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36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5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8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9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2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5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3C8C-553A-4CA6-A8F9-FFD4DE831D36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5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9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16632"/>
            <a:ext cx="9144000" cy="338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  <a:defRPr/>
            </a:pPr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УФНС России по Кировской области</a:t>
            </a:r>
          </a:p>
          <a:p>
            <a:pPr algn="l">
              <a:buFont typeface="+mj-lt"/>
              <a:buNone/>
              <a:defRPr/>
            </a:pPr>
            <a:endParaRPr lang="ru-RU" altLang="ru-RU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None/>
              <a:defRPr/>
            </a:pPr>
            <a:endParaRPr lang="ru-RU" altLang="ru-RU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+mj-lt"/>
              <a:buNone/>
              <a:defRPr/>
            </a:pPr>
            <a:endParaRPr lang="ru-RU" altLang="ru-RU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None/>
              <a:defRPr/>
            </a:pP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None/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налогообложения юридических лиц</a:t>
            </a:r>
          </a:p>
          <a:p>
            <a:pPr>
              <a:buFont typeface="+mj-lt"/>
              <a:buNone/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УФНС России по Кировской области</a:t>
            </a:r>
          </a:p>
          <a:p>
            <a:pPr>
              <a:buFont typeface="+mj-lt"/>
              <a:buNone/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Завалина Наталья Леонидовна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48464" y="6516052"/>
            <a:ext cx="39553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877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193C8F-9C60-4B30-A83E-76547080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AFEDCFA-0C21-442A-A962-FDDA3C0C7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52"/>
            <a:ext cx="9144000" cy="6865152"/>
          </a:xfrm>
        </p:spPr>
      </p:pic>
      <p:sp>
        <p:nvSpPr>
          <p:cNvPr id="7" name="Прямоугольник 6"/>
          <p:cNvSpPr/>
          <p:nvPr/>
        </p:nvSpPr>
        <p:spPr>
          <a:xfrm>
            <a:off x="187338" y="173035"/>
            <a:ext cx="8820000" cy="65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объектом налогообложения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НПД доходы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541338"/>
            <a:endParaRPr lang="ru-RU" sz="1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получаемые в рамках трудовых отношений;</a:t>
            </a:r>
          </a:p>
          <a:p>
            <a:pPr indent="541338"/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от продажи недвижимого имущества, транспортных средств;</a:t>
            </a:r>
          </a:p>
          <a:p>
            <a:pPr indent="541338"/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от передачи имущественных прав на недвижимое имущество (за исключением аренды (найма) жилых помещений);</a:t>
            </a:r>
          </a:p>
          <a:p>
            <a:pPr indent="541338"/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государственных и муниципальных служащих, за исключением доходов от сдачи в аренду (наем) жилых помещений;</a:t>
            </a:r>
          </a:p>
          <a:p>
            <a:pPr indent="541338"/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от продажи имущества, использовавшегося налогоплательщиками для личных, домашних и (или) иных подобных нужд;</a:t>
            </a:r>
          </a:p>
          <a:p>
            <a:pPr indent="541338"/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от реализации долей в уставном (складочном) капитале организаций, паев в паевых фондах кооперативов и паевых инвестиционных фондах, ценных бумаг и производных финансовых инструментов;</a:t>
            </a:r>
          </a:p>
          <a:p>
            <a:pPr indent="541338"/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от ведения деятельности в рамках договора простого товарищества (договора о совместной деятельности) или договора доверительного управления имуществом;</a:t>
            </a:r>
          </a:p>
          <a:p>
            <a:pPr indent="541338"/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от оказания (выполнения) физическими лицами услуг (работ) по гражданско-правовым договорам при условии, что заказчиками услуг (работ) выступают работодатели указанных физических лиц или лица, бывшие их работодателями менее двух лет назад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1338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уступки (переуступки) прав требований;</a:t>
            </a:r>
          </a:p>
          <a:p>
            <a:pPr indent="541338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натуральной форме;</a:t>
            </a:r>
          </a:p>
          <a:p>
            <a:pPr indent="541338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арбитражного управления, от деятельности медиатора, оценочной деятельности, деятельности нотариуса, занимающегося частной практикой, адвокатской деятельности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1E6F30-3057-4EA6-AD45-3508CF92264B}"/>
              </a:ext>
            </a:extLst>
          </p:cNvPr>
          <p:cNvSpPr/>
          <p:nvPr/>
        </p:nvSpPr>
        <p:spPr>
          <a:xfrm>
            <a:off x="8723312" y="6453336"/>
            <a:ext cx="4572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238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193C8F-9C60-4B30-A83E-76547080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AFEDCFA-0C21-442A-A962-FDDA3C0C7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52"/>
            <a:ext cx="9144000" cy="6865152"/>
          </a:xfrm>
        </p:spPr>
      </p:pic>
      <p:sp>
        <p:nvSpPr>
          <p:cNvPr id="7" name="Прямоугольник 6"/>
          <p:cNvSpPr/>
          <p:nvPr/>
        </p:nvSpPr>
        <p:spPr>
          <a:xfrm>
            <a:off x="187338" y="173035"/>
            <a:ext cx="8820000" cy="65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Отказать в постановке на учет инспекция может, если обнаружит, что (ч. 6 - 8, 11 ст. 5 Закона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422-ФЗ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ctr"/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представленные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не соответствуют имеющимся у налоговых органов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850"/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представленные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противоречат друг другу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0850">
              <a:buFontTx/>
              <a:buChar char="-"/>
            </a:pP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заявитель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ведет деятельность, при которой нельзя работать на НПД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физическое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 уже применяло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НПД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и у него остались непогашенные недоимка, пени, штрафы по НПД.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1E6F30-3057-4EA6-AD45-3508CF92264B}"/>
              </a:ext>
            </a:extLst>
          </p:cNvPr>
          <p:cNvSpPr/>
          <p:nvPr/>
        </p:nvSpPr>
        <p:spPr>
          <a:xfrm>
            <a:off x="8723312" y="6453336"/>
            <a:ext cx="4572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5794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86"/>
            <a:ext cx="9144000" cy="687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86800" y="6516052"/>
            <a:ext cx="457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16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D2085-EB5F-4DBA-9C33-C20AEC82720A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5" name="Rectangle 1805"/>
          <p:cNvSpPr>
            <a:spLocks noGrp="1"/>
          </p:cNvSpPr>
          <p:nvPr>
            <p:ph type="title"/>
          </p:nvPr>
        </p:nvSpPr>
        <p:spPr>
          <a:xfrm>
            <a:off x="0" y="-5082"/>
            <a:ext cx="9144000" cy="83671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осуществление деятельности без регистрации и (или) без специального разрешения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1" r="24026" b="31460"/>
          <a:stretch/>
        </p:blipFill>
        <p:spPr>
          <a:xfrm>
            <a:off x="683568" y="1040918"/>
            <a:ext cx="2736304" cy="2395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1" y="1040917"/>
            <a:ext cx="5524103" cy="239590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9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Административный штраф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9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500</a:t>
            </a:r>
            <a:r>
              <a:rPr lang="ru-RU" sz="29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до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2 000</a:t>
            </a:r>
            <a:r>
              <a:rPr lang="ru-RU" sz="29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руб.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9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(ч. 1 ст. 14.1 КоАП РФ)</a:t>
            </a:r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7" y="3749653"/>
            <a:ext cx="3015992" cy="2261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4034" y="3749653"/>
            <a:ext cx="5589966" cy="2261995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9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Штраф в размере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10%</a:t>
            </a:r>
            <a:r>
              <a:rPr lang="ru-RU" sz="29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от доходов, но не менее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40 000</a:t>
            </a:r>
            <a:r>
              <a:rPr lang="ru-RU" sz="29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руб. 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9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(ст. 116 НК РФ)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13E80A4-4042-458A-9E10-84637A87EF39}"/>
              </a:ext>
            </a:extLst>
          </p:cNvPr>
          <p:cNvSpPr/>
          <p:nvPr/>
        </p:nvSpPr>
        <p:spPr>
          <a:xfrm>
            <a:off x="8686800" y="6492874"/>
            <a:ext cx="493712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493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A46BAB-5CF8-449E-95A6-DE4EB070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0C85DA8-D75A-4D8F-8DFA-54D4F733A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31" y="49696"/>
            <a:ext cx="9207331" cy="6763680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83BB6DD-60FC-455C-8BF9-674DA349AE19}"/>
              </a:ext>
            </a:extLst>
          </p:cNvPr>
          <p:cNvSpPr/>
          <p:nvPr/>
        </p:nvSpPr>
        <p:spPr>
          <a:xfrm>
            <a:off x="8714754" y="6425952"/>
            <a:ext cx="432048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504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4000" dirty="0" smtClean="0"/>
              <a:t>Спасибо за внимание !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14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550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06" y="0"/>
            <a:ext cx="9151005" cy="685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83960" y="6516052"/>
            <a:ext cx="3600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917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92480" y="6488668"/>
            <a:ext cx="3600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10653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57"/>
            <a:ext cx="9180512" cy="685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260648"/>
            <a:ext cx="576064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эксперимента по введению НПД на территории Российской Федерации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184995"/>
            <a:ext cx="4176464" cy="5124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6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01.01.2020</a:t>
            </a:r>
            <a:r>
              <a:rPr kumimoji="0" lang="ru-RU" sz="6800" b="1" i="0" u="none" strike="noStrike" kern="1200" cap="none" spc="0" normalizeH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 эксперименту по НПД присоединятся еще 19 регионов России: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lang="ru-RU" sz="6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Санкт-Петербург;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kumimoji="0" lang="ru-RU" sz="6800" b="1" i="0" u="none" strike="noStrike" kern="1200" cap="none" spc="0" normalizeH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Воронежская область;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lang="ru-RU" sz="6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Волгоградская область;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kumimoji="0" lang="ru-RU" sz="6800" b="1" i="0" u="none" strike="noStrike" kern="1200" cap="none" spc="0" normalizeH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Ленинградская область;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lang="ru-RU" sz="6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Нижегородская область;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kumimoji="0" lang="ru-RU" sz="6800" b="1" i="0" u="none" strike="noStrike" kern="1200" cap="none" spc="0" normalizeH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Новосибирская область;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lang="ru-RU" sz="6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Омская область;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kumimoji="0" lang="ru-RU" sz="6800" b="1" i="0" u="none" strike="noStrike" kern="1200" cap="none" spc="0" normalizeH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Ростовская область;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lang="ru-RU" sz="6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Самарская область;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kumimoji="0" lang="ru-RU" sz="6800" b="1" i="0" u="none" strike="noStrike" kern="1200" cap="none" spc="0" normalizeH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Сахалинская область;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lang="ru-RU" sz="6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Свердловская область;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lang="ru-RU" sz="6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Тюменская область;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kumimoji="0" lang="ru-RU" sz="6800" b="1" i="0" u="none" strike="noStrike" kern="1200" cap="none" spc="0" normalizeH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Челябинская область;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lang="ru-RU" sz="6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Красноярский край;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kumimoji="0" lang="ru-RU" sz="6800" b="1" i="0" u="none" strike="noStrike" kern="1200" cap="none" spc="0" normalizeH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Пермский край;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lang="ru-RU" sz="6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Ненецкий автономный округ;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kumimoji="0" lang="ru-RU" sz="6800" b="1" i="0" u="none" strike="noStrike" kern="1200" cap="none" spc="0" normalizeH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Ханты-Мансийский автономный округ;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lang="ru-RU" sz="6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Ямало-Ненецкий автономный округ;</a:t>
            </a:r>
          </a:p>
          <a:p>
            <a:pPr marL="357188" marR="0" indent="-357188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arenR"/>
              <a:tabLst/>
            </a:pPr>
            <a:r>
              <a:rPr kumimoji="0" lang="ru-RU" sz="6800" b="1" i="0" u="none" strike="noStrike" kern="1200" cap="none" spc="0" normalizeH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Республика Башкортостан.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09709" y="1188913"/>
            <a:ext cx="4316928" cy="1231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01.07.2020 эксперимент распространится на все субъекты Российской Федерации</a:t>
            </a: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Кировской области НПД введен законом Кировской области от 29.05.2020 № 364-ЗО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420889"/>
            <a:ext cx="3960714" cy="424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23312" y="6516052"/>
            <a:ext cx="457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221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-227"/>
            <a:ext cx="9180512" cy="685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260648"/>
            <a:ext cx="55446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НПД в отношении налогоплательщиков Кировской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2216" y="1242335"/>
            <a:ext cx="4176464" cy="208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территории Российской Федерации зарегистрировано более 908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тыс.плательщиков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НПД, на 03.06.2020 действующих плательщиков НПД более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707 тыс.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81108" y="1628800"/>
            <a:ext cx="4316928" cy="2571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3 226 налогоплательщиков Кировской области встали на учет как плательщики НПД, на 03.06.2020 действующих 2 528 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- 106 оформлены как ИП;</a:t>
            </a:r>
          </a:p>
          <a:p>
            <a:pPr marL="285750" indent="-285750" algn="ctr">
              <a:buFontTx/>
              <a:buChar char="-"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1 517 – наемные работники в 2019 году, в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доходом более 100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./год – 981 плательщик.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E0FDA75-81D0-4D78-9FD3-E6AA13D00FB0}"/>
              </a:ext>
            </a:extLst>
          </p:cNvPr>
          <p:cNvSpPr/>
          <p:nvPr/>
        </p:nvSpPr>
        <p:spPr>
          <a:xfrm>
            <a:off x="8817395" y="6395046"/>
            <a:ext cx="449796" cy="457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1550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581F65-C2DE-433E-A3CB-C1520C79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859816D-5BF9-4BB8-803D-7443EA1D3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91670" cy="689581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57FE487-5FFC-4B7C-AE4D-04FB393E367E}"/>
              </a:ext>
            </a:extLst>
          </p:cNvPr>
          <p:cNvSpPr/>
          <p:nvPr/>
        </p:nvSpPr>
        <p:spPr>
          <a:xfrm>
            <a:off x="8743900" y="6477760"/>
            <a:ext cx="432048" cy="418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793" y="1613237"/>
            <a:ext cx="4176464" cy="2751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04306" tIns="52153" rIns="104306" bIns="52153" rtlCol="0" anchor="ctr">
            <a:no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Регистрация 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</a:p>
          <a:p>
            <a:pPr algn="ctr" defTabSz="1043056">
              <a:spcBef>
                <a:spcPct val="0"/>
              </a:spcBef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бесплатное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«Мой налог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43056">
              <a:spcBef>
                <a:spcPct val="0"/>
              </a:spcBef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использованием паспорта для сканирования и проверки, а также фотографии, которую можно сделать прямо на камеру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смартфона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8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DCD310-E3EE-4666-A3DE-D487C1D8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D904B78-A05B-45E0-A5F7-D8176AE0E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3" y="116632"/>
            <a:ext cx="9176958" cy="674136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7E611987-0FAA-449A-A767-FB4CFD4E5B69}"/>
              </a:ext>
            </a:extLst>
          </p:cNvPr>
          <p:cNvSpPr/>
          <p:nvPr/>
        </p:nvSpPr>
        <p:spPr>
          <a:xfrm>
            <a:off x="8676456" y="6453336"/>
            <a:ext cx="511291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16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80FF0D-B702-428B-9487-3617ECCA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A447EF3-0D76-41B0-8EB6-62D74E58C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29"/>
            <a:ext cx="9142719" cy="6716216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9D70A7A-CDAB-4CD4-84C9-478CE4766B1A}"/>
              </a:ext>
            </a:extLst>
          </p:cNvPr>
          <p:cNvSpPr/>
          <p:nvPr/>
        </p:nvSpPr>
        <p:spPr>
          <a:xfrm>
            <a:off x="8713613" y="6434187"/>
            <a:ext cx="432048" cy="418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131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193C8F-9C60-4B30-A83E-76547080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4AFEDCFA-0C21-442A-A962-FDDA3C0C7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52"/>
            <a:ext cx="9144000" cy="686515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1E6F30-3057-4EA6-AD45-3508CF92264B}"/>
              </a:ext>
            </a:extLst>
          </p:cNvPr>
          <p:cNvSpPr/>
          <p:nvPr/>
        </p:nvSpPr>
        <p:spPr>
          <a:xfrm>
            <a:off x="8723312" y="6453336"/>
            <a:ext cx="4572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5115" y="5240489"/>
            <a:ext cx="5749351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b="1" dirty="0" smtClean="0"/>
              <a:t>НПД нельзя совмещать с ОСНО, УСНО, ЕСХН, ЕНВД и ПСН.</a:t>
            </a:r>
            <a:endParaRPr lang="ru-RU" sz="17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761212"/>
            <a:ext cx="7931224" cy="6921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/>
              <a:t>Срок уплаты НПД - не позднее </a:t>
            </a:r>
            <a:r>
              <a:rPr lang="ru-RU" sz="2100" b="1" dirty="0">
                <a:solidFill>
                  <a:srgbClr val="FF0000"/>
                </a:solidFill>
              </a:rPr>
              <a:t>25-го числа</a:t>
            </a:r>
            <a:r>
              <a:rPr lang="ru-RU" sz="1900" b="1" dirty="0"/>
              <a:t> месяца, </a:t>
            </a:r>
            <a:r>
              <a:rPr lang="ru-RU" sz="1900" b="1" dirty="0" smtClean="0"/>
              <a:t>следующего </a:t>
            </a:r>
            <a:r>
              <a:rPr lang="ru-RU" sz="1900" b="1" dirty="0"/>
              <a:t>за истекшим налоговым </a:t>
            </a:r>
            <a:r>
              <a:rPr lang="ru-RU" sz="1900" b="1" dirty="0" smtClean="0"/>
              <a:t>периодом.</a:t>
            </a: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33808130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620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Ответственность за осуществление деятельности без регистрации и (или) без специального разрешения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Завалина Наталья Леонидовна</cp:lastModifiedBy>
  <cp:revision>29</cp:revision>
  <cp:lastPrinted>2020-06-05T10:36:20Z</cp:lastPrinted>
  <dcterms:created xsi:type="dcterms:W3CDTF">2019-09-16T12:20:18Z</dcterms:created>
  <dcterms:modified xsi:type="dcterms:W3CDTF">2020-06-09T05:17:56Z</dcterms:modified>
</cp:coreProperties>
</file>